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3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4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5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6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7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0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1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2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13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0" r:id="rId2"/>
    <p:sldId id="261" r:id="rId3"/>
    <p:sldId id="284" r:id="rId4"/>
    <p:sldId id="288" r:id="rId5"/>
    <p:sldId id="289" r:id="rId6"/>
    <p:sldId id="292" r:id="rId7"/>
    <p:sldId id="309" r:id="rId8"/>
    <p:sldId id="308" r:id="rId9"/>
    <p:sldId id="307" r:id="rId10"/>
    <p:sldId id="293" r:id="rId11"/>
    <p:sldId id="299" r:id="rId12"/>
    <p:sldId id="302" r:id="rId13"/>
    <p:sldId id="294" r:id="rId14"/>
    <p:sldId id="303" r:id="rId15"/>
    <p:sldId id="304" r:id="rId16"/>
    <p:sldId id="305" r:id="rId17"/>
    <p:sldId id="306" r:id="rId18"/>
    <p:sldId id="297" r:id="rId19"/>
    <p:sldId id="298" r:id="rId20"/>
    <p:sldId id="276" r:id="rId21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3226"/>
    <a:srgbClr val="9BAB05"/>
    <a:srgbClr val="13A55F"/>
    <a:srgbClr val="979FA1"/>
    <a:srgbClr val="948E84"/>
    <a:srgbClr val="E4E0D5"/>
    <a:srgbClr val="DCECEE"/>
    <a:srgbClr val="9588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9" autoAdjust="0"/>
    <p:restoredTop sz="94063" autoAdjust="0"/>
  </p:normalViewPr>
  <p:slideViewPr>
    <p:cSldViewPr snapToGrid="0" showGuides="1">
      <p:cViewPr varScale="1">
        <p:scale>
          <a:sx n="68" d="100"/>
          <a:sy n="68" d="100"/>
        </p:scale>
        <p:origin x="738" y="6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1" d="100"/>
        <a:sy n="9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580FC0-B5E2-4F2E-8DBE-70E8553D509F}" type="datetimeFigureOut">
              <a:rPr lang="zh-CN" altLang="en-US" smtClean="0"/>
              <a:t>2018/5/3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381612-791D-43BE-8392-708DA5B2D6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812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6821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346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507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766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0862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FD2F0-E6C5-4A60-8490-1E8EB1BA06F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890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5979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348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960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588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306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761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892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81612-791D-43BE-8392-708DA5B2D63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560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C9C9-5C9D-48C5-85C9-8F32295AF8DC}" type="datetimeFigureOut">
              <a:rPr lang="zh-CN" altLang="en-US" smtClean="0"/>
              <a:t>2018/5/3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459E2-0CCA-41E5-BD37-FD4538D9B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13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C9C9-5C9D-48C5-85C9-8F32295AF8DC}" type="datetimeFigureOut">
              <a:rPr lang="zh-CN" altLang="en-US" smtClean="0"/>
              <a:t>2018/5/3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459E2-0CCA-41E5-BD37-FD4538D9B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393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C9C9-5C9D-48C5-85C9-8F32295AF8DC}" type="datetimeFigureOut">
              <a:rPr lang="zh-CN" altLang="en-US" smtClean="0"/>
              <a:t>2018/5/3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459E2-0CCA-41E5-BD37-FD4538D9B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1584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C9C9-5C9D-48C5-85C9-8F32295AF8DC}" type="datetimeFigureOut">
              <a:rPr lang="zh-CN" altLang="en-US" smtClean="0"/>
              <a:t>2018/5/3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459E2-0CCA-41E5-BD37-FD4538D9B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7947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291718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 userDrawn="1"/>
        </p:nvCxnSpPr>
        <p:spPr>
          <a:xfrm>
            <a:off x="952500" y="6425264"/>
            <a:ext cx="1028700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7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 userDrawn="1"/>
        </p:nvSpPr>
        <p:spPr>
          <a:xfrm>
            <a:off x="11186545" y="6236036"/>
            <a:ext cx="378456" cy="378456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8100000" scaled="0"/>
          </a:gradFill>
          <a:ln>
            <a:noFill/>
          </a:ln>
          <a:effectLst>
            <a:outerShdw blurRad="38100" dist="12700" dir="810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1142376" y="6240598"/>
            <a:ext cx="466794" cy="369332"/>
          </a:xfrm>
          <a:noFill/>
        </p:spPr>
        <p:txBody>
          <a:bodyPr wrap="none" rtlCol="0">
            <a:spAutoFit/>
          </a:bodyPr>
          <a:lstStyle>
            <a:lvl1pPr algn="ctr">
              <a:defRPr lang="zh-CN" altLang="en-US" sz="1800" smtClean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D417E8AB-2599-4B91-9E6A-BEF1990A6538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7" name="文本框 6"/>
          <p:cNvSpPr txBox="1"/>
          <p:nvPr userDrawn="1"/>
        </p:nvSpPr>
        <p:spPr>
          <a:xfrm>
            <a:off x="437771" y="6480211"/>
            <a:ext cx="11316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Lorem ipsum dolor sit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amet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,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consectetuer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adipiscing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elit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. Maecenas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porttitor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congue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massa</a:t>
            </a:r>
            <a:r>
              <a:rPr lang="en-US" altLang="zh-CN" sz="1200" baseline="0" dirty="0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 </a:t>
            </a:r>
            <a:r>
              <a:rPr lang="en-US" altLang="zh-CN" sz="1200" baseline="0" dirty="0" err="1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f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usce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  <a:alpha val="72000"/>
                  </a:schemeClr>
                </a:solidFill>
                <a:latin typeface="Poiret One" panose="02000000000000000000" pitchFamily="2" charset="0"/>
                <a:ea typeface="新蒂下午茶基本版" panose="03000600000000000000" pitchFamily="66" charset="-122"/>
              </a:rPr>
              <a:t>posuere</a:t>
            </a:r>
            <a:endParaRPr lang="zh-CN" altLang="en-US" sz="1100" dirty="0">
              <a:solidFill>
                <a:schemeClr val="tx1">
                  <a:lumMod val="50000"/>
                  <a:lumOff val="50000"/>
                  <a:alpha val="72000"/>
                </a:schemeClr>
              </a:solidFill>
              <a:latin typeface="Poiret One" panose="02000000000000000000" pitchFamily="2" charset="0"/>
              <a:ea typeface="新蒂下午茶基本版" panose="03000600000000000000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475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C9C9-5C9D-48C5-85C9-8F32295AF8DC}" type="datetimeFigureOut">
              <a:rPr lang="zh-CN" altLang="en-US" smtClean="0"/>
              <a:t>2018/5/3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459E2-0CCA-41E5-BD37-FD4538D9B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099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C9C9-5C9D-48C5-85C9-8F32295AF8DC}" type="datetimeFigureOut">
              <a:rPr lang="zh-CN" altLang="en-US" smtClean="0"/>
              <a:t>2018/5/3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459E2-0CCA-41E5-BD37-FD4538D9B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477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C9C9-5C9D-48C5-85C9-8F32295AF8DC}" type="datetimeFigureOut">
              <a:rPr lang="zh-CN" altLang="en-US" smtClean="0"/>
              <a:t>2018/5/3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459E2-0CCA-41E5-BD37-FD4538D9B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780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C9C9-5C9D-48C5-85C9-8F32295AF8DC}" type="datetimeFigureOut">
              <a:rPr lang="zh-CN" altLang="en-US" smtClean="0"/>
              <a:t>2018/5/3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459E2-0CCA-41E5-BD37-FD4538D9B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944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7258" y="4680386"/>
            <a:ext cx="2341752" cy="376239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818106">
            <a:off x="9507321" y="-422329"/>
            <a:ext cx="3557023" cy="305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11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590709">
            <a:off x="11140331" y="4461753"/>
            <a:ext cx="1815437" cy="291678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129416">
            <a:off x="-424681" y="-672399"/>
            <a:ext cx="2644859" cy="227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16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C9C9-5C9D-48C5-85C9-8F32295AF8DC}" type="datetimeFigureOut">
              <a:rPr lang="zh-CN" altLang="en-US" smtClean="0"/>
              <a:t>2018/5/3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459E2-0CCA-41E5-BD37-FD4538D9B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790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C9C9-5C9D-48C5-85C9-8F32295AF8DC}" type="datetimeFigureOut">
              <a:rPr lang="zh-CN" altLang="en-US" smtClean="0"/>
              <a:t>2018/5/3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459E2-0CCA-41E5-BD37-FD4538D9B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366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91C9C9-5C9D-48C5-85C9-8F32295AF8DC}" type="datetimeFigureOut">
              <a:rPr lang="zh-CN" altLang="en-US" smtClean="0"/>
              <a:t>2018/5/3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459E2-0CCA-41E5-BD37-FD4538D9B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316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6.png"/><Relationship Id="rId5" Type="http://schemas.openxmlformats.org/officeDocument/2006/relationships/tags" Target="../tags/tag6.xml"/><Relationship Id="rId10" Type="http://schemas.openxmlformats.org/officeDocument/2006/relationships/image" Target="../media/image1.png"/><Relationship Id="rId4" Type="http://schemas.openxmlformats.org/officeDocument/2006/relationships/tags" Target="../tags/tag5.xml"/><Relationship Id="rId9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35.xml"/><Relationship Id="rId7" Type="http://schemas.openxmlformats.org/officeDocument/2006/relationships/image" Target="../media/image9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3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39.xml"/><Relationship Id="rId7" Type="http://schemas.openxmlformats.org/officeDocument/2006/relationships/image" Target="../media/image9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4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43.xml"/><Relationship Id="rId7" Type="http://schemas.openxmlformats.org/officeDocument/2006/relationships/image" Target="../media/image9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4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47.xml"/><Relationship Id="rId7" Type="http://schemas.openxmlformats.org/officeDocument/2006/relationships/image" Target="../media/image9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4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51.xml"/><Relationship Id="rId7" Type="http://schemas.openxmlformats.org/officeDocument/2006/relationships/notesSlide" Target="../notesSlides/notesSlide12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Layout" Target="../slideLayouts/slideLayout8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13" Type="http://schemas.openxmlformats.org/officeDocument/2006/relationships/tags" Target="../tags/tag66.xml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12" Type="http://schemas.openxmlformats.org/officeDocument/2006/relationships/tags" Target="../tags/tag65.xml"/><Relationship Id="rId17" Type="http://schemas.openxmlformats.org/officeDocument/2006/relationships/notesSlide" Target="../notesSlides/notesSlide13.xml"/><Relationship Id="rId2" Type="http://schemas.openxmlformats.org/officeDocument/2006/relationships/tags" Target="../tags/tag55.xml"/><Relationship Id="rId16" Type="http://schemas.openxmlformats.org/officeDocument/2006/relationships/slideLayout" Target="../slideLayouts/slideLayout6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tags" Target="../tags/tag64.xml"/><Relationship Id="rId5" Type="http://schemas.openxmlformats.org/officeDocument/2006/relationships/tags" Target="../tags/tag58.xml"/><Relationship Id="rId15" Type="http://schemas.openxmlformats.org/officeDocument/2006/relationships/tags" Target="../tags/tag68.xml"/><Relationship Id="rId10" Type="http://schemas.openxmlformats.org/officeDocument/2006/relationships/tags" Target="../tags/tag63.xml"/><Relationship Id="rId4" Type="http://schemas.openxmlformats.org/officeDocument/2006/relationships/tags" Target="../tags/tag57.xml"/><Relationship Id="rId9" Type="http://schemas.openxmlformats.org/officeDocument/2006/relationships/tags" Target="../tags/tag62.xml"/><Relationship Id="rId14" Type="http://schemas.openxmlformats.org/officeDocument/2006/relationships/tags" Target="../tags/tag6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71.xml"/><Relationship Id="rId7" Type="http://schemas.microsoft.com/office/2007/relationships/hdphoto" Target="../media/hdphoto1.wdp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12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slideLayout" Target="../slideLayouts/slideLayout8.xml"/><Relationship Id="rId5" Type="http://schemas.openxmlformats.org/officeDocument/2006/relationships/tags" Target="../tags/tag14.xml"/><Relationship Id="rId4" Type="http://schemas.openxmlformats.org/officeDocument/2006/relationships/tags" Target="../tags/tag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24.xml"/><Relationship Id="rId7" Type="http://schemas.openxmlformats.org/officeDocument/2006/relationships/notesSlide" Target="../notesSlides/notesSlide5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Layout" Target="../slideLayouts/slideLayout8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5" Type="http://schemas.openxmlformats.org/officeDocument/2006/relationships/image" Target="../media/image12.tmp"/><Relationship Id="rId4" Type="http://schemas.openxmlformats.org/officeDocument/2006/relationships/image" Target="../media/image11.t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_库_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2244" y="1425823"/>
            <a:ext cx="6116743" cy="4006354"/>
          </a:xfrm>
          <a:prstGeom prst="rect">
            <a:avLst/>
          </a:prstGeom>
        </p:spPr>
      </p:pic>
      <p:sp>
        <p:nvSpPr>
          <p:cNvPr id="8" name="PA_库_文本框 7"/>
          <p:cNvSpPr txBox="1"/>
          <p:nvPr>
            <p:custDataLst>
              <p:tags r:id="rId2"/>
            </p:custDataLst>
          </p:nvPr>
        </p:nvSpPr>
        <p:spPr>
          <a:xfrm>
            <a:off x="667082" y="2694815"/>
            <a:ext cx="421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i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zh-CN" altLang="en-US" sz="3600" i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PA_库_文本框 8"/>
          <p:cNvSpPr txBox="1"/>
          <p:nvPr>
            <p:custDataLst>
              <p:tags r:id="rId3"/>
            </p:custDataLst>
          </p:nvPr>
        </p:nvSpPr>
        <p:spPr>
          <a:xfrm>
            <a:off x="1496882" y="1697174"/>
            <a:ext cx="3722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95886F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中期报告</a:t>
            </a:r>
          </a:p>
        </p:txBody>
      </p:sp>
      <p:sp>
        <p:nvSpPr>
          <p:cNvPr id="10" name="PA_库_文本框 9"/>
          <p:cNvSpPr txBox="1"/>
          <p:nvPr>
            <p:custDataLst>
              <p:tags r:id="rId4"/>
            </p:custDataLst>
          </p:nvPr>
        </p:nvSpPr>
        <p:spPr>
          <a:xfrm>
            <a:off x="2112435" y="3110313"/>
            <a:ext cx="3679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95886F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信息工程学院电气</a:t>
            </a:r>
            <a:r>
              <a:rPr lang="en-US" altLang="zh-CN" sz="2400" dirty="0">
                <a:solidFill>
                  <a:srgbClr val="95886F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1401</a:t>
            </a:r>
            <a:r>
              <a:rPr lang="zh-CN" altLang="en-US" sz="2400" dirty="0">
                <a:solidFill>
                  <a:srgbClr val="95886F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班</a:t>
            </a:r>
          </a:p>
        </p:txBody>
      </p:sp>
      <p:sp>
        <p:nvSpPr>
          <p:cNvPr id="13" name="PA_库_文本框 12"/>
          <p:cNvSpPr txBox="1"/>
          <p:nvPr>
            <p:custDataLst>
              <p:tags r:id="rId5"/>
            </p:custDataLst>
          </p:nvPr>
        </p:nvSpPr>
        <p:spPr>
          <a:xfrm>
            <a:off x="667082" y="3883773"/>
            <a:ext cx="421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i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zh-CN" altLang="en-US" sz="3600" i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PA_库_文本框 13"/>
          <p:cNvSpPr txBox="1"/>
          <p:nvPr>
            <p:custDataLst>
              <p:tags r:id="rId6"/>
            </p:custDataLst>
          </p:nvPr>
        </p:nvSpPr>
        <p:spPr>
          <a:xfrm>
            <a:off x="667082" y="4934232"/>
            <a:ext cx="421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i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zh-CN" altLang="en-US" sz="3600" i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PA_库_文本框 14"/>
          <p:cNvSpPr txBox="1"/>
          <p:nvPr>
            <p:custDataLst>
              <p:tags r:id="rId7"/>
            </p:custDataLst>
          </p:nvPr>
        </p:nvSpPr>
        <p:spPr>
          <a:xfrm>
            <a:off x="3912215" y="5078234"/>
            <a:ext cx="1980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95886F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答辩人：朱鑫栋</a:t>
            </a:r>
            <a:endParaRPr lang="en-US" altLang="zh-CN" sz="2000" dirty="0">
              <a:solidFill>
                <a:srgbClr val="95886F"/>
              </a:solidFill>
              <a:latin typeface="造字工房悦黑演示版纤细体" pitchFamily="50" charset="-122"/>
              <a:ea typeface="造字工房悦黑演示版纤细体" pitchFamily="50" charset="-122"/>
            </a:endParaRPr>
          </a:p>
          <a:p>
            <a:r>
              <a:rPr lang="zh-CN" altLang="en-US" sz="2000" dirty="0">
                <a:solidFill>
                  <a:srgbClr val="95886F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导   师：李永强</a:t>
            </a:r>
          </a:p>
        </p:txBody>
      </p:sp>
    </p:spTree>
    <p:extLst>
      <p:ext uri="{BB962C8B-B14F-4D97-AF65-F5344CB8AC3E}">
        <p14:creationId xmlns:p14="http://schemas.microsoft.com/office/powerpoint/2010/main" val="62422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5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  <p:bldP spid="9" grpId="0" autoUpdateAnimBg="0"/>
      <p:bldP spid="10" grpId="0" autoUpdateAnimBg="0"/>
      <p:bldP spid="13" grpId="0" autoUpdateAnimBg="0"/>
      <p:bldP spid="14" grpId="0" autoUpdateAnimBg="0"/>
      <p:bldP spid="15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库_文本框 4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1"/>
            </p:custDataLst>
          </p:nvPr>
        </p:nvSpPr>
        <p:spPr>
          <a:xfrm>
            <a:off x="3183484" y="805174"/>
            <a:ext cx="1161143" cy="5797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kern="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400" b="1" dirty="0">
                <a:latin typeface="造字工房悦黑演示版纤细体" pitchFamily="50" charset="-122"/>
                <a:ea typeface="造字工房悦黑演示版纤细体" pitchFamily="50" charset="-122"/>
              </a:rPr>
              <a:t>二</a:t>
            </a:r>
          </a:p>
        </p:txBody>
      </p:sp>
      <p:sp>
        <p:nvSpPr>
          <p:cNvPr id="6" name="PA_库_文本框 5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2"/>
            </p:custDataLst>
          </p:nvPr>
        </p:nvSpPr>
        <p:spPr>
          <a:xfrm>
            <a:off x="4701340" y="885513"/>
            <a:ext cx="4752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造字工房悦黑演示版纤细体" pitchFamily="50" charset="-122"/>
                <a:ea typeface="造字工房悦黑演示版纤细体" pitchFamily="50" charset="-122"/>
              </a:rPr>
              <a:t>功能模块</a:t>
            </a:r>
            <a:r>
              <a:rPr lang="en-US" altLang="zh-CN" sz="2800" dirty="0">
                <a:latin typeface="造字工房悦黑演示版纤细体" pitchFamily="50" charset="-122"/>
                <a:ea typeface="造字工房悦黑演示版纤细体" pitchFamily="50" charset="-122"/>
              </a:rPr>
              <a:t>—</a:t>
            </a:r>
            <a:r>
              <a:rPr lang="zh-CN" altLang="en-US" sz="2800" dirty="0">
                <a:latin typeface="造字工房悦黑演示版纤细体" pitchFamily="50" charset="-122"/>
                <a:ea typeface="造字工房悦黑演示版纤细体" pitchFamily="50" charset="-122"/>
              </a:rPr>
              <a:t>逐个展示</a:t>
            </a:r>
          </a:p>
        </p:txBody>
      </p:sp>
      <p:pic>
        <p:nvPicPr>
          <p:cNvPr id="12" name="PA_库_图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536" y="538996"/>
            <a:ext cx="2340237" cy="1532812"/>
          </a:xfrm>
          <a:prstGeom prst="rect">
            <a:avLst/>
          </a:prstGeom>
        </p:spPr>
      </p:pic>
      <p:sp>
        <p:nvSpPr>
          <p:cNvPr id="14" name="PA_库_文本框 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205F87F4-D74C-48C0-B651-6F3281EA0FF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826773" y="1643714"/>
            <a:ext cx="6879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造字工房悦黑演示版纤细体" pitchFamily="50" charset="-122"/>
                <a:ea typeface="造字工房悦黑演示版纤细体" pitchFamily="50" charset="-122"/>
              </a:rPr>
              <a:t>模块一、 数据监测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34AE662-6D22-4F0B-83C7-B65E5E51D9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026" y="2513451"/>
            <a:ext cx="10971428" cy="2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015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 autoUpdateAnimBg="0"/>
      <p:bldP spid="14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35754CD-2375-48B5-838F-1A8E826FA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49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库_文本框 4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1"/>
            </p:custDataLst>
          </p:nvPr>
        </p:nvSpPr>
        <p:spPr>
          <a:xfrm>
            <a:off x="3183484" y="805174"/>
            <a:ext cx="1161143" cy="5797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kern="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400" b="1" dirty="0">
                <a:latin typeface="造字工房悦黑演示版纤细体" pitchFamily="50" charset="-122"/>
                <a:ea typeface="造字工房悦黑演示版纤细体" pitchFamily="50" charset="-122"/>
              </a:rPr>
              <a:t>二</a:t>
            </a:r>
          </a:p>
        </p:txBody>
      </p:sp>
      <p:sp>
        <p:nvSpPr>
          <p:cNvPr id="6" name="PA_库_文本框 5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2"/>
            </p:custDataLst>
          </p:nvPr>
        </p:nvSpPr>
        <p:spPr>
          <a:xfrm>
            <a:off x="4701340" y="885513"/>
            <a:ext cx="4752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造字工房悦黑演示版纤细体" pitchFamily="50" charset="-122"/>
                <a:ea typeface="造字工房悦黑演示版纤细体" pitchFamily="50" charset="-122"/>
              </a:rPr>
              <a:t>功能模块</a:t>
            </a:r>
            <a:r>
              <a:rPr lang="en-US" altLang="zh-CN" sz="2800" dirty="0">
                <a:latin typeface="造字工房悦黑演示版纤细体" pitchFamily="50" charset="-122"/>
                <a:ea typeface="造字工房悦黑演示版纤细体" pitchFamily="50" charset="-122"/>
              </a:rPr>
              <a:t>—</a:t>
            </a:r>
            <a:r>
              <a:rPr lang="zh-CN" altLang="en-US" sz="2800" dirty="0">
                <a:latin typeface="造字工房悦黑演示版纤细体" pitchFamily="50" charset="-122"/>
                <a:ea typeface="造字工房悦黑演示版纤细体" pitchFamily="50" charset="-122"/>
              </a:rPr>
              <a:t>逐个展示</a:t>
            </a:r>
          </a:p>
        </p:txBody>
      </p:sp>
      <p:pic>
        <p:nvPicPr>
          <p:cNvPr id="12" name="PA_库_图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536" y="538996"/>
            <a:ext cx="2340237" cy="1532812"/>
          </a:xfrm>
          <a:prstGeom prst="rect">
            <a:avLst/>
          </a:prstGeom>
        </p:spPr>
      </p:pic>
      <p:sp>
        <p:nvSpPr>
          <p:cNvPr id="14" name="PA_库_文本框 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205F87F4-D74C-48C0-B651-6F3281EA0FF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826773" y="1643714"/>
            <a:ext cx="6879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造字工房悦黑演示版纤细体" pitchFamily="50" charset="-122"/>
                <a:ea typeface="造字工房悦黑演示版纤细体" pitchFamily="50" charset="-122"/>
              </a:rPr>
              <a:t>模块二、 交叉口双时域图分析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7AA48A-BF03-44BD-A37C-DD5B23D861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071" y="2425693"/>
            <a:ext cx="11533644" cy="284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2135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 autoUpdateAnimBg="0"/>
      <p:bldP spid="14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462564B-DCF1-4E40-96D6-BF1EA658A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8552"/>
            <a:ext cx="12192000" cy="69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7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库_文本框 4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1"/>
            </p:custDataLst>
          </p:nvPr>
        </p:nvSpPr>
        <p:spPr>
          <a:xfrm>
            <a:off x="3183484" y="805174"/>
            <a:ext cx="1161143" cy="5797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kern="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400" b="1" dirty="0">
                <a:latin typeface="造字工房悦黑演示版纤细体" pitchFamily="50" charset="-122"/>
                <a:ea typeface="造字工房悦黑演示版纤细体" pitchFamily="50" charset="-122"/>
              </a:rPr>
              <a:t>二</a:t>
            </a:r>
          </a:p>
        </p:txBody>
      </p:sp>
      <p:sp>
        <p:nvSpPr>
          <p:cNvPr id="6" name="PA_库_文本框 5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2"/>
            </p:custDataLst>
          </p:nvPr>
        </p:nvSpPr>
        <p:spPr>
          <a:xfrm>
            <a:off x="4701340" y="885513"/>
            <a:ext cx="4752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造字工房悦黑演示版纤细体" pitchFamily="50" charset="-122"/>
                <a:ea typeface="造字工房悦黑演示版纤细体" pitchFamily="50" charset="-122"/>
              </a:rPr>
              <a:t>功能模块</a:t>
            </a:r>
            <a:r>
              <a:rPr lang="en-US" altLang="zh-CN" sz="2800" dirty="0">
                <a:latin typeface="造字工房悦黑演示版纤细体" pitchFamily="50" charset="-122"/>
                <a:ea typeface="造字工房悦黑演示版纤细体" pitchFamily="50" charset="-122"/>
              </a:rPr>
              <a:t>—</a:t>
            </a:r>
            <a:r>
              <a:rPr lang="zh-CN" altLang="en-US" sz="2800" dirty="0">
                <a:latin typeface="造字工房悦黑演示版纤细体" pitchFamily="50" charset="-122"/>
                <a:ea typeface="造字工房悦黑演示版纤细体" pitchFamily="50" charset="-122"/>
              </a:rPr>
              <a:t>逐个展示</a:t>
            </a:r>
          </a:p>
        </p:txBody>
      </p:sp>
      <p:pic>
        <p:nvPicPr>
          <p:cNvPr id="12" name="PA_库_图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536" y="538996"/>
            <a:ext cx="2340237" cy="1532812"/>
          </a:xfrm>
          <a:prstGeom prst="rect">
            <a:avLst/>
          </a:prstGeom>
        </p:spPr>
      </p:pic>
      <p:sp>
        <p:nvSpPr>
          <p:cNvPr id="14" name="PA_库_文本框 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205F87F4-D74C-48C0-B651-6F3281EA0FF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826773" y="1643714"/>
            <a:ext cx="6879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造字工房悦黑演示版纤细体" pitchFamily="50" charset="-122"/>
                <a:ea typeface="造字工房悦黑演示版纤细体" pitchFamily="50" charset="-122"/>
              </a:rPr>
              <a:t>模块三、 交叉口流量分析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C76DF60-0654-496D-A941-32413BA4F7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136" y="2401915"/>
            <a:ext cx="10169702" cy="295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3633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 autoUpdateAnimBg="0"/>
      <p:bldP spid="14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1C2ECE1-B510-454B-8CA4-5E7563469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2"/>
            <a:ext cx="1219440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74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库_文本框 4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1"/>
            </p:custDataLst>
          </p:nvPr>
        </p:nvSpPr>
        <p:spPr>
          <a:xfrm>
            <a:off x="3183484" y="805174"/>
            <a:ext cx="1161143" cy="5797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kern="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400" b="1" dirty="0">
                <a:latin typeface="造字工房悦黑演示版纤细体" pitchFamily="50" charset="-122"/>
                <a:ea typeface="造字工房悦黑演示版纤细体" pitchFamily="50" charset="-122"/>
              </a:rPr>
              <a:t>二</a:t>
            </a:r>
          </a:p>
        </p:txBody>
      </p:sp>
      <p:sp>
        <p:nvSpPr>
          <p:cNvPr id="6" name="PA_库_文本框 5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2"/>
            </p:custDataLst>
          </p:nvPr>
        </p:nvSpPr>
        <p:spPr>
          <a:xfrm>
            <a:off x="4701340" y="885513"/>
            <a:ext cx="4752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造字工房悦黑演示版纤细体" pitchFamily="50" charset="-122"/>
                <a:ea typeface="造字工房悦黑演示版纤细体" pitchFamily="50" charset="-122"/>
              </a:rPr>
              <a:t>功能模块</a:t>
            </a:r>
            <a:r>
              <a:rPr lang="en-US" altLang="zh-CN" sz="2800" dirty="0">
                <a:latin typeface="造字工房悦黑演示版纤细体" pitchFamily="50" charset="-122"/>
                <a:ea typeface="造字工房悦黑演示版纤细体" pitchFamily="50" charset="-122"/>
              </a:rPr>
              <a:t>—</a:t>
            </a:r>
            <a:r>
              <a:rPr lang="zh-CN" altLang="en-US" sz="2800" dirty="0">
                <a:latin typeface="造字工房悦黑演示版纤细体" pitchFamily="50" charset="-122"/>
                <a:ea typeface="造字工房悦黑演示版纤细体" pitchFamily="50" charset="-122"/>
              </a:rPr>
              <a:t>逐个展示</a:t>
            </a:r>
          </a:p>
        </p:txBody>
      </p:sp>
      <p:pic>
        <p:nvPicPr>
          <p:cNvPr id="12" name="PA_库_图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536" y="538996"/>
            <a:ext cx="2340237" cy="1532812"/>
          </a:xfrm>
          <a:prstGeom prst="rect">
            <a:avLst/>
          </a:prstGeom>
        </p:spPr>
      </p:pic>
      <p:sp>
        <p:nvSpPr>
          <p:cNvPr id="14" name="PA_库_文本框 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205F87F4-D74C-48C0-B651-6F3281EA0FF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826773" y="1643714"/>
            <a:ext cx="6879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造字工房悦黑演示版纤细体" pitchFamily="50" charset="-122"/>
                <a:ea typeface="造字工房悦黑演示版纤细体" pitchFamily="50" charset="-122"/>
              </a:rPr>
              <a:t>模块四、 周期、相位序列和绿灯时间优化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6A9FCE-5C72-4C11-8BF2-03696AE969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6115" y="2302723"/>
            <a:ext cx="2733333" cy="3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8921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 autoUpdateAnimBg="0"/>
      <p:bldP spid="14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B2AEFA6-64D7-404A-8C50-B29893A1B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367" y="408580"/>
            <a:ext cx="3749160" cy="632991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DB48F5C-CE0D-433C-9F53-9F204BFA5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879" y="408580"/>
            <a:ext cx="6448826" cy="604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29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3" name="PA_库_图片 1094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43" t="4251" r="8255" b="257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grpSp>
        <p:nvGrpSpPr>
          <p:cNvPr id="10946" name="PA_库_组合 10945"/>
          <p:cNvGrpSpPr/>
          <p:nvPr>
            <p:custDataLst>
              <p:tags r:id="rId2"/>
            </p:custDataLst>
          </p:nvPr>
        </p:nvGrpSpPr>
        <p:grpSpPr>
          <a:xfrm>
            <a:off x="3942907" y="1275907"/>
            <a:ext cx="4306186" cy="4306186"/>
            <a:chOff x="3942907" y="1275907"/>
            <a:chExt cx="4306186" cy="4306186"/>
          </a:xfrm>
        </p:grpSpPr>
        <p:sp>
          <p:nvSpPr>
            <p:cNvPr id="10945" name="八角星 10944"/>
            <p:cNvSpPr/>
            <p:nvPr/>
          </p:nvSpPr>
          <p:spPr>
            <a:xfrm>
              <a:off x="3942907" y="1275907"/>
              <a:ext cx="4306186" cy="4306186"/>
            </a:xfrm>
            <a:prstGeom prst="star8">
              <a:avLst>
                <a:gd name="adj" fmla="val 41451"/>
              </a:avLst>
            </a:prstGeom>
            <a:gradFill flip="none" rotWithShape="1">
              <a:gsLst>
                <a:gs pos="0">
                  <a:srgbClr val="383226"/>
                </a:gs>
                <a:gs pos="100000">
                  <a:srgbClr val="95886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26" name="八角星 5825"/>
            <p:cNvSpPr/>
            <p:nvPr/>
          </p:nvSpPr>
          <p:spPr>
            <a:xfrm>
              <a:off x="4116571" y="1454888"/>
              <a:ext cx="3948223" cy="3948223"/>
            </a:xfrm>
            <a:prstGeom prst="star8">
              <a:avLst>
                <a:gd name="adj" fmla="val 41451"/>
              </a:avLst>
            </a:prstGeom>
            <a:noFill/>
            <a:ln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952" name="PA_库_文本框 10951"/>
          <p:cNvSpPr txBox="1"/>
          <p:nvPr>
            <p:custDataLst>
              <p:tags r:id="rId3"/>
            </p:custDataLst>
          </p:nvPr>
        </p:nvSpPr>
        <p:spPr>
          <a:xfrm>
            <a:off x="4282543" y="2783827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+mj-ea"/>
                <a:ea typeface="+mj-ea"/>
              </a:rPr>
              <a:t>进度安排</a:t>
            </a:r>
          </a:p>
        </p:txBody>
      </p:sp>
      <p:cxnSp>
        <p:nvCxnSpPr>
          <p:cNvPr id="5836" name="PA_库_直接连接符 5835"/>
          <p:cNvCxnSpPr/>
          <p:nvPr>
            <p:custDataLst>
              <p:tags r:id="rId4"/>
            </p:custDataLst>
          </p:nvPr>
        </p:nvCxnSpPr>
        <p:spPr>
          <a:xfrm>
            <a:off x="5517410" y="2783827"/>
            <a:ext cx="1146544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56" name="PA_库_文本框 10955"/>
          <p:cNvSpPr txBox="1"/>
          <p:nvPr>
            <p:custDataLst>
              <p:tags r:id="rId5"/>
            </p:custDataLst>
          </p:nvPr>
        </p:nvSpPr>
        <p:spPr>
          <a:xfrm>
            <a:off x="5678777" y="1896959"/>
            <a:ext cx="8238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</a:rPr>
              <a:t>3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178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750"/>
                                        <p:tgtEl>
                                          <p:spTgt spid="10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9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9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09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09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5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5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109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09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2" grpId="0" autoUpdateAnimBg="0"/>
      <p:bldP spid="10956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库_文本框 3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1"/>
            </p:custDataLst>
          </p:nvPr>
        </p:nvSpPr>
        <p:spPr>
          <a:xfrm>
            <a:off x="1224706" y="970272"/>
            <a:ext cx="4339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计划时间与安排进展</a:t>
            </a:r>
          </a:p>
        </p:txBody>
      </p:sp>
      <p:grpSp>
        <p:nvGrpSpPr>
          <p:cNvPr id="5" name="PA_库_组合 4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GrpSpPr/>
          <p:nvPr>
            <p:custDataLst>
              <p:tags r:id="rId2"/>
            </p:custDataLst>
          </p:nvPr>
        </p:nvGrpSpPr>
        <p:grpSpPr>
          <a:xfrm>
            <a:off x="1578502" y="2019872"/>
            <a:ext cx="579660" cy="671469"/>
            <a:chOff x="1712451" y="2860578"/>
            <a:chExt cx="1060647" cy="1228636"/>
          </a:xfrm>
          <a:effectLst>
            <a:outerShdw blurRad="63500" dist="25400" dir="5400000" algn="t" rotWithShape="0">
              <a:prstClr val="black">
                <a:alpha val="45000"/>
              </a:prstClr>
            </a:outerShdw>
          </a:effectLst>
        </p:grpSpPr>
        <p:sp>
          <p:nvSpPr>
            <p:cNvPr id="6" name="平行四边形 5"/>
            <p:cNvSpPr/>
            <p:nvPr/>
          </p:nvSpPr>
          <p:spPr>
            <a:xfrm rot="16200000">
              <a:off x="1513580" y="3359196"/>
              <a:ext cx="928889" cy="531146"/>
            </a:xfrm>
            <a:prstGeom prst="parallelogram">
              <a:avLst>
                <a:gd name="adj" fmla="val 56211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  <p:sp>
          <p:nvSpPr>
            <p:cNvPr id="7" name="平行四边形 6"/>
            <p:cNvSpPr/>
            <p:nvPr/>
          </p:nvSpPr>
          <p:spPr>
            <a:xfrm rot="5400000" flipH="1">
              <a:off x="2043903" y="3360020"/>
              <a:ext cx="928889" cy="529500"/>
            </a:xfrm>
            <a:prstGeom prst="parallelogram">
              <a:avLst>
                <a:gd name="adj" fmla="val 56208"/>
              </a:avLst>
            </a:prstGeom>
            <a:solidFill>
              <a:schemeClr val="tx1">
                <a:lumMod val="65000"/>
                <a:lumOff val="3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  <p:sp>
          <p:nvSpPr>
            <p:cNvPr id="8" name="菱形 7"/>
            <p:cNvSpPr/>
            <p:nvPr/>
          </p:nvSpPr>
          <p:spPr>
            <a:xfrm>
              <a:off x="1712451" y="2860578"/>
              <a:ext cx="1060646" cy="59949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</p:grpSp>
      <p:sp>
        <p:nvSpPr>
          <p:cNvPr id="9" name="PA_库_文本框 8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3"/>
            </p:custDataLst>
          </p:nvPr>
        </p:nvSpPr>
        <p:spPr>
          <a:xfrm>
            <a:off x="1224706" y="3194573"/>
            <a:ext cx="15286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600" b="1" dirty="0">
                <a:latin typeface="造字工房悦黑演示版纤细体" pitchFamily="50" charset="-122"/>
                <a:ea typeface="造字工房悦黑演示版纤细体" pitchFamily="50" charset="-122"/>
              </a:rPr>
              <a:t>2017.12.20 - 2018.03.04</a:t>
            </a:r>
          </a:p>
          <a:p>
            <a:pPr>
              <a:lnSpc>
                <a:spcPct val="125000"/>
              </a:lnSpc>
            </a:pPr>
            <a:r>
              <a:rPr lang="zh-CN" altLang="en-US" sz="1600" dirty="0">
                <a:latin typeface="造字工房悦黑演示版纤细体" pitchFamily="50" charset="-122"/>
                <a:ea typeface="造字工房悦黑演示版纤细体" pitchFamily="50" charset="-122"/>
              </a:rPr>
              <a:t>收集材料，阅读相关文献完成外文翻译和文献综述</a:t>
            </a:r>
            <a:endParaRPr lang="en-US" altLang="zh-CN" sz="1600" dirty="0"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grpSp>
        <p:nvGrpSpPr>
          <p:cNvPr id="10" name="PA_库_组合 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GrpSpPr/>
          <p:nvPr>
            <p:custDataLst>
              <p:tags r:id="rId4"/>
            </p:custDataLst>
          </p:nvPr>
        </p:nvGrpSpPr>
        <p:grpSpPr>
          <a:xfrm>
            <a:off x="3193718" y="2004397"/>
            <a:ext cx="579660" cy="671469"/>
            <a:chOff x="1712451" y="2860578"/>
            <a:chExt cx="1060647" cy="1228636"/>
          </a:xfrm>
          <a:effectLst>
            <a:outerShdw blurRad="63500" dist="25400" dir="5400000" algn="t" rotWithShape="0">
              <a:prstClr val="black">
                <a:alpha val="45000"/>
              </a:prstClr>
            </a:outerShdw>
          </a:effectLst>
        </p:grpSpPr>
        <p:sp>
          <p:nvSpPr>
            <p:cNvPr id="11" name="平行四边形 10"/>
            <p:cNvSpPr/>
            <p:nvPr/>
          </p:nvSpPr>
          <p:spPr>
            <a:xfrm rot="16200000">
              <a:off x="1513580" y="3359196"/>
              <a:ext cx="928889" cy="531146"/>
            </a:xfrm>
            <a:prstGeom prst="parallelogram">
              <a:avLst>
                <a:gd name="adj" fmla="val 56211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  <p:sp>
          <p:nvSpPr>
            <p:cNvPr id="12" name="平行四边形 11"/>
            <p:cNvSpPr/>
            <p:nvPr/>
          </p:nvSpPr>
          <p:spPr>
            <a:xfrm rot="5400000" flipH="1">
              <a:off x="2043903" y="3360020"/>
              <a:ext cx="928889" cy="529500"/>
            </a:xfrm>
            <a:prstGeom prst="parallelogram">
              <a:avLst>
                <a:gd name="adj" fmla="val 56208"/>
              </a:avLst>
            </a:prstGeom>
            <a:solidFill>
              <a:schemeClr val="tx1">
                <a:lumMod val="65000"/>
                <a:lumOff val="3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  <p:sp>
          <p:nvSpPr>
            <p:cNvPr id="13" name="菱形 12"/>
            <p:cNvSpPr/>
            <p:nvPr/>
          </p:nvSpPr>
          <p:spPr>
            <a:xfrm>
              <a:off x="1712451" y="2860578"/>
              <a:ext cx="1060646" cy="59949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</p:grpSp>
      <p:grpSp>
        <p:nvGrpSpPr>
          <p:cNvPr id="15" name="PA_库_组合 14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GrpSpPr/>
          <p:nvPr>
            <p:custDataLst>
              <p:tags r:id="rId5"/>
            </p:custDataLst>
          </p:nvPr>
        </p:nvGrpSpPr>
        <p:grpSpPr>
          <a:xfrm>
            <a:off x="5167772" y="2019872"/>
            <a:ext cx="579660" cy="671469"/>
            <a:chOff x="1712451" y="2860578"/>
            <a:chExt cx="1060647" cy="1228636"/>
          </a:xfrm>
          <a:effectLst>
            <a:outerShdw blurRad="63500" dist="25400" dir="5400000" algn="t" rotWithShape="0">
              <a:prstClr val="black">
                <a:alpha val="45000"/>
              </a:prstClr>
            </a:outerShdw>
          </a:effectLst>
        </p:grpSpPr>
        <p:sp>
          <p:nvSpPr>
            <p:cNvPr id="16" name="平行四边形 15"/>
            <p:cNvSpPr/>
            <p:nvPr/>
          </p:nvSpPr>
          <p:spPr>
            <a:xfrm rot="16200000">
              <a:off x="1513580" y="3359196"/>
              <a:ext cx="928889" cy="531146"/>
            </a:xfrm>
            <a:prstGeom prst="parallelogram">
              <a:avLst>
                <a:gd name="adj" fmla="val 56211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  <p:sp>
          <p:nvSpPr>
            <p:cNvPr id="17" name="平行四边形 16"/>
            <p:cNvSpPr/>
            <p:nvPr/>
          </p:nvSpPr>
          <p:spPr>
            <a:xfrm rot="5400000" flipH="1">
              <a:off x="2043903" y="3360020"/>
              <a:ext cx="928889" cy="529500"/>
            </a:xfrm>
            <a:prstGeom prst="parallelogram">
              <a:avLst>
                <a:gd name="adj" fmla="val 56208"/>
              </a:avLst>
            </a:prstGeom>
            <a:solidFill>
              <a:schemeClr val="tx1">
                <a:lumMod val="65000"/>
                <a:lumOff val="3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  <p:sp>
          <p:nvSpPr>
            <p:cNvPr id="18" name="菱形 17"/>
            <p:cNvSpPr/>
            <p:nvPr/>
          </p:nvSpPr>
          <p:spPr>
            <a:xfrm>
              <a:off x="1712451" y="2860578"/>
              <a:ext cx="1060646" cy="59949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</p:grpSp>
      <p:cxnSp>
        <p:nvCxnSpPr>
          <p:cNvPr id="20" name="PA_库_StraightArrowConnector 1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CxnSpPr>
            <a:cxnSpLocks/>
          </p:cNvCxnSpPr>
          <p:nvPr>
            <p:custDataLst>
              <p:tags r:id="rId6"/>
            </p:custDataLst>
          </p:nvPr>
        </p:nvCxnSpPr>
        <p:spPr>
          <a:xfrm>
            <a:off x="2372763" y="2340131"/>
            <a:ext cx="528192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PA_库_StraightArrowConnector 1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5316F0A0-A147-4AEC-BFFF-03635B5527E0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4206479" y="2340131"/>
            <a:ext cx="528192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PA_库_StraightArrowConnector 1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43205167-01F7-4267-9250-8B1BDAA2EFEC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>
            <a:off x="6085676" y="2363344"/>
            <a:ext cx="528192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PA_库_组合 14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A2AA286D-780F-4C26-AD05-A4304FE956E6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6952112" y="2027609"/>
            <a:ext cx="579660" cy="671469"/>
            <a:chOff x="1712451" y="2860578"/>
            <a:chExt cx="1060647" cy="1228636"/>
          </a:xfrm>
          <a:effectLst>
            <a:outerShdw blurRad="63500" dist="25400" dir="5400000" algn="t" rotWithShape="0">
              <a:prstClr val="black">
                <a:alpha val="45000"/>
              </a:prstClr>
            </a:outerShdw>
          </a:effectLst>
        </p:grpSpPr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id="{BC9ADE9D-876B-45A6-A3BC-BFF43E8ED48B}"/>
                </a:ext>
              </a:extLst>
            </p:cNvPr>
            <p:cNvSpPr/>
            <p:nvPr/>
          </p:nvSpPr>
          <p:spPr>
            <a:xfrm rot="16200000">
              <a:off x="1513580" y="3359196"/>
              <a:ext cx="928889" cy="531146"/>
            </a:xfrm>
            <a:prstGeom prst="parallelogram">
              <a:avLst>
                <a:gd name="adj" fmla="val 56211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  <p:sp>
          <p:nvSpPr>
            <p:cNvPr id="27" name="平行四边形 26">
              <a:extLst>
                <a:ext uri="{FF2B5EF4-FFF2-40B4-BE49-F238E27FC236}">
                  <a16:creationId xmlns:a16="http://schemas.microsoft.com/office/drawing/2014/main" id="{C1BD7AC5-5FEB-4D69-9865-80632E6EFD54}"/>
                </a:ext>
              </a:extLst>
            </p:cNvPr>
            <p:cNvSpPr/>
            <p:nvPr/>
          </p:nvSpPr>
          <p:spPr>
            <a:xfrm rot="5400000" flipH="1">
              <a:off x="2043903" y="3360020"/>
              <a:ext cx="928889" cy="529500"/>
            </a:xfrm>
            <a:prstGeom prst="parallelogram">
              <a:avLst>
                <a:gd name="adj" fmla="val 56208"/>
              </a:avLst>
            </a:prstGeom>
            <a:solidFill>
              <a:schemeClr val="tx1">
                <a:lumMod val="65000"/>
                <a:lumOff val="3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  <p:sp>
          <p:nvSpPr>
            <p:cNvPr id="28" name="菱形 27">
              <a:extLst>
                <a:ext uri="{FF2B5EF4-FFF2-40B4-BE49-F238E27FC236}">
                  <a16:creationId xmlns:a16="http://schemas.microsoft.com/office/drawing/2014/main" id="{5A1D636E-D329-434A-9DF5-C60D48A68E36}"/>
                </a:ext>
              </a:extLst>
            </p:cNvPr>
            <p:cNvSpPr/>
            <p:nvPr/>
          </p:nvSpPr>
          <p:spPr>
            <a:xfrm>
              <a:off x="1712451" y="2860578"/>
              <a:ext cx="1060646" cy="59949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</p:grpSp>
      <p:cxnSp>
        <p:nvCxnSpPr>
          <p:cNvPr id="29" name="PA_库_StraightArrowConnector 1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0B5CF445-6543-472C-92A6-52DCFDD9F153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>
            <a:off x="7846187" y="2363344"/>
            <a:ext cx="528192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PA_库_组合 14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487D2B94-A204-40E9-A95F-0C5A498B22D2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8712623" y="2027609"/>
            <a:ext cx="579660" cy="671469"/>
            <a:chOff x="1712451" y="2860578"/>
            <a:chExt cx="1060647" cy="1228636"/>
          </a:xfrm>
          <a:effectLst>
            <a:outerShdw blurRad="63500" dist="25400" dir="5400000" algn="t" rotWithShape="0">
              <a:prstClr val="black">
                <a:alpha val="45000"/>
              </a:prstClr>
            </a:outerShdw>
          </a:effectLst>
        </p:grpSpPr>
        <p:sp>
          <p:nvSpPr>
            <p:cNvPr id="31" name="平行四边形 30">
              <a:extLst>
                <a:ext uri="{FF2B5EF4-FFF2-40B4-BE49-F238E27FC236}">
                  <a16:creationId xmlns:a16="http://schemas.microsoft.com/office/drawing/2014/main" id="{282F9A60-49DD-4F95-8C0F-21D5EAA2730F}"/>
                </a:ext>
              </a:extLst>
            </p:cNvPr>
            <p:cNvSpPr/>
            <p:nvPr/>
          </p:nvSpPr>
          <p:spPr>
            <a:xfrm rot="16200000">
              <a:off x="1513580" y="3359196"/>
              <a:ext cx="928889" cy="531146"/>
            </a:xfrm>
            <a:prstGeom prst="parallelogram">
              <a:avLst>
                <a:gd name="adj" fmla="val 56211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  <p:sp>
          <p:nvSpPr>
            <p:cNvPr id="32" name="平行四边形 31">
              <a:extLst>
                <a:ext uri="{FF2B5EF4-FFF2-40B4-BE49-F238E27FC236}">
                  <a16:creationId xmlns:a16="http://schemas.microsoft.com/office/drawing/2014/main" id="{389F18AF-1114-4912-A169-CAE6485553F7}"/>
                </a:ext>
              </a:extLst>
            </p:cNvPr>
            <p:cNvSpPr/>
            <p:nvPr/>
          </p:nvSpPr>
          <p:spPr>
            <a:xfrm rot="5400000" flipH="1">
              <a:off x="2043903" y="3360020"/>
              <a:ext cx="928889" cy="529500"/>
            </a:xfrm>
            <a:prstGeom prst="parallelogram">
              <a:avLst>
                <a:gd name="adj" fmla="val 56208"/>
              </a:avLst>
            </a:prstGeom>
            <a:solidFill>
              <a:schemeClr val="tx1">
                <a:lumMod val="65000"/>
                <a:lumOff val="3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  <p:sp>
          <p:nvSpPr>
            <p:cNvPr id="33" name="菱形 32">
              <a:extLst>
                <a:ext uri="{FF2B5EF4-FFF2-40B4-BE49-F238E27FC236}">
                  <a16:creationId xmlns:a16="http://schemas.microsoft.com/office/drawing/2014/main" id="{888F0CA9-A1CA-40C3-AFD0-8B4D81B428F7}"/>
                </a:ext>
              </a:extLst>
            </p:cNvPr>
            <p:cNvSpPr/>
            <p:nvPr/>
          </p:nvSpPr>
          <p:spPr>
            <a:xfrm>
              <a:off x="1712451" y="2860578"/>
              <a:ext cx="1060646" cy="59949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造字工房悦黑演示版纤细体" pitchFamily="50" charset="-122"/>
                <a:ea typeface="造字工房悦黑演示版纤细体" pitchFamily="50" charset="-122"/>
              </a:endParaRPr>
            </a:p>
          </p:txBody>
        </p:sp>
      </p:grpSp>
      <p:sp>
        <p:nvSpPr>
          <p:cNvPr id="34" name="PA_库_文本框 8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A02CF422-3A03-46C9-B198-75CCA0557985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2719215" y="3186472"/>
            <a:ext cx="15286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600" b="1" dirty="0">
                <a:latin typeface="造字工房悦黑演示版纤细体" pitchFamily="50" charset="-122"/>
                <a:ea typeface="造字工房悦黑演示版纤细体" pitchFamily="50" charset="-122"/>
              </a:rPr>
              <a:t>2018.03.05 - 2018.03.19</a:t>
            </a:r>
          </a:p>
          <a:p>
            <a:pPr>
              <a:lnSpc>
                <a:spcPct val="125000"/>
              </a:lnSpc>
            </a:pPr>
            <a:r>
              <a:rPr lang="zh-CN" altLang="en-US" sz="1600" dirty="0">
                <a:latin typeface="造字工房悦黑演示版纤细体" pitchFamily="50" charset="-122"/>
                <a:ea typeface="造字工房悦黑演示版纤细体" pitchFamily="50" charset="-122"/>
              </a:rPr>
              <a:t>完成开题报告，参加开题交流，初步确定开发方案</a:t>
            </a:r>
            <a:endParaRPr lang="en-US" altLang="zh-CN" sz="1600" dirty="0"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sp>
        <p:nvSpPr>
          <p:cNvPr id="35" name="PA_库_文本框 8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8DE62505-4D07-4B5C-A11B-F411179B635A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4693269" y="3194573"/>
            <a:ext cx="152866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600" b="1" dirty="0">
                <a:latin typeface="造字工房悦黑演示版纤细体" pitchFamily="50" charset="-122"/>
                <a:ea typeface="造字工房悦黑演示版纤细体" pitchFamily="50" charset="-122"/>
              </a:rPr>
              <a:t>2018.03.20 - 2018.04.30</a:t>
            </a:r>
          </a:p>
          <a:p>
            <a:pPr>
              <a:lnSpc>
                <a:spcPct val="125000"/>
              </a:lnSpc>
            </a:pPr>
            <a:r>
              <a:rPr lang="zh-CN" altLang="en-US" sz="1600" dirty="0">
                <a:latin typeface="造字工房悦黑演示版纤细体" pitchFamily="50" charset="-122"/>
                <a:ea typeface="造字工房悦黑演示版纤细体" pitchFamily="50" charset="-122"/>
              </a:rPr>
              <a:t>初步完成前端页面开发，接受中期检查</a:t>
            </a:r>
            <a:endParaRPr lang="en-US" altLang="zh-CN" sz="1600" dirty="0"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sp>
        <p:nvSpPr>
          <p:cNvPr id="36" name="PA_库_文本框 8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745DCD2D-AEDD-4C39-990F-E1639594309D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6477609" y="3194573"/>
            <a:ext cx="15286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600" b="1" dirty="0">
                <a:latin typeface="造字工房悦黑演示版纤细体" pitchFamily="50" charset="-122"/>
                <a:ea typeface="造字工房悦黑演示版纤细体" pitchFamily="50" charset="-122"/>
              </a:rPr>
              <a:t>2018.05.01 - 2018.05.31</a:t>
            </a:r>
          </a:p>
          <a:p>
            <a:pPr>
              <a:lnSpc>
                <a:spcPct val="125000"/>
              </a:lnSpc>
            </a:pPr>
            <a:r>
              <a:rPr lang="zh-CN" altLang="en-US" sz="1600" dirty="0">
                <a:latin typeface="造字工房悦黑演示版纤细体" pitchFamily="50" charset="-122"/>
                <a:ea typeface="造字工房悦黑演示版纤细体" pitchFamily="50" charset="-122"/>
              </a:rPr>
              <a:t>完成全部页面设计和功能开发，进行大量单元测试，撰写论文初稿</a:t>
            </a:r>
            <a:endParaRPr lang="en-US" altLang="zh-CN" sz="1600" dirty="0"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sp>
        <p:nvSpPr>
          <p:cNvPr id="37" name="PA_库_文本框 8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C9BB0738-EB9A-41C1-A92E-C2169A28C9DB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8374379" y="3194573"/>
            <a:ext cx="15286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600" b="1" dirty="0">
                <a:latin typeface="造字工房悦黑演示版纤细体" pitchFamily="50" charset="-122"/>
                <a:ea typeface="造字工房悦黑演示版纤细体" pitchFamily="50" charset="-122"/>
              </a:rPr>
              <a:t>2018.06.01 - 2018.06.30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论文修改，毕业答辩，提交相关文档资料。</a:t>
            </a:r>
          </a:p>
        </p:txBody>
      </p:sp>
    </p:spTree>
    <p:extLst>
      <p:ext uri="{BB962C8B-B14F-4D97-AF65-F5344CB8AC3E}">
        <p14:creationId xmlns:p14="http://schemas.microsoft.com/office/powerpoint/2010/main" val="366162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5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7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8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0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0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1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9" grpId="0" autoUpdateAnimBg="0"/>
      <p:bldP spid="34" grpId="0" autoUpdateAnimBg="0"/>
      <p:bldP spid="35" grpId="0" autoUpdateAnimBg="0"/>
      <p:bldP spid="36" grpId="0" autoUpdateAnimBg="0"/>
      <p:bldP spid="37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_库_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7095" y="0"/>
            <a:ext cx="10395010" cy="680854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65781" y="2804105"/>
            <a:ext cx="4801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95886F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交通大数据分析网站的</a:t>
            </a:r>
          </a:p>
          <a:p>
            <a:r>
              <a:rPr lang="zh-CN" altLang="en-US" sz="3600" dirty="0">
                <a:solidFill>
                  <a:srgbClr val="95886F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       设计与开发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326030" y="2381732"/>
            <a:ext cx="1939497" cy="1989930"/>
            <a:chOff x="476157" y="1349038"/>
            <a:chExt cx="1020726" cy="104726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6157" y="1349038"/>
              <a:ext cx="1020726" cy="1047268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829428" y="1604841"/>
              <a:ext cx="97220" cy="583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zh-CN" altLang="en-US" sz="6600" i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374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7E8AB-2599-4B91-9E6A-BEF1990A6538}" type="slidenum">
              <a:rPr lang="en-US" altLang="zh-CN" smtClean="0"/>
              <a:pPr/>
              <a:t>20</a:t>
            </a:fld>
            <a:endParaRPr lang="en-US" altLang="zh-CN"/>
          </a:p>
        </p:txBody>
      </p:sp>
      <p:pic>
        <p:nvPicPr>
          <p:cNvPr id="5" name="图片 4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9818" b="10953"/>
          <a:stretch/>
        </p:blipFill>
        <p:spPr>
          <a:xfrm>
            <a:off x="0" y="1650717"/>
            <a:ext cx="12192001" cy="5628195"/>
          </a:xfrm>
          <a:prstGeom prst="rect">
            <a:avLst/>
          </a:prstGeom>
        </p:spPr>
      </p:pic>
      <p:sp>
        <p:nvSpPr>
          <p:cNvPr id="6" name="PA_库_文本框 5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1"/>
            </p:custDataLst>
          </p:nvPr>
        </p:nvSpPr>
        <p:spPr>
          <a:xfrm>
            <a:off x="4780646" y="1296774"/>
            <a:ext cx="22749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THANKS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cxnSp>
        <p:nvCxnSpPr>
          <p:cNvPr id="8" name="PA_库_直接连接符 7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CxnSpPr/>
          <p:nvPr>
            <p:custDataLst>
              <p:tags r:id="rId2"/>
            </p:custDataLst>
          </p:nvPr>
        </p:nvCxnSpPr>
        <p:spPr>
          <a:xfrm>
            <a:off x="4921322" y="2060061"/>
            <a:ext cx="897900" cy="0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7d195523061f1c0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e7d195523061f1c0789e8b7a826592a64f42eaafa8f719f44178655771082FC721B933721FFCC1B71C8CD17ABA15C67805CF9E7F8161823886594CB764DBE15658D341DE06F40A8E2613069DF6F7DC02CB484A5485C9AA4EB849795969481B6F788F1479AAAB7A0737FE64CF8B065AC9958E643BFCA19BD8A2E05D9B54BBC3F9C279FDC72E09F210</a:t>
            </a:r>
            <a:endParaRPr lang="zh-CN" altLang="en-US" sz="100"/>
          </a:p>
        </p:txBody>
      </p:sp>
      <p:pic>
        <p:nvPicPr>
          <p:cNvPr id="11" name="PA_库_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2504" y="1079419"/>
            <a:ext cx="2340237" cy="153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3" name="PA_库_图片 1094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43" t="4251" r="8255" b="257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grpSp>
        <p:nvGrpSpPr>
          <p:cNvPr id="10946" name="PA_库_组合 10945"/>
          <p:cNvGrpSpPr/>
          <p:nvPr>
            <p:custDataLst>
              <p:tags r:id="rId2"/>
            </p:custDataLst>
          </p:nvPr>
        </p:nvGrpSpPr>
        <p:grpSpPr>
          <a:xfrm>
            <a:off x="3942907" y="1275907"/>
            <a:ext cx="4306186" cy="4306186"/>
            <a:chOff x="3942907" y="1275907"/>
            <a:chExt cx="4306186" cy="4306186"/>
          </a:xfrm>
        </p:grpSpPr>
        <p:sp>
          <p:nvSpPr>
            <p:cNvPr id="10945" name="八角星 10944"/>
            <p:cNvSpPr/>
            <p:nvPr/>
          </p:nvSpPr>
          <p:spPr>
            <a:xfrm>
              <a:off x="3942907" y="1275907"/>
              <a:ext cx="4306186" cy="4306186"/>
            </a:xfrm>
            <a:prstGeom prst="star8">
              <a:avLst>
                <a:gd name="adj" fmla="val 41451"/>
              </a:avLst>
            </a:prstGeom>
            <a:gradFill flip="none" rotWithShape="1">
              <a:gsLst>
                <a:gs pos="0">
                  <a:srgbClr val="383226"/>
                </a:gs>
                <a:gs pos="100000">
                  <a:srgbClr val="95886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26" name="八角星 5825"/>
            <p:cNvSpPr/>
            <p:nvPr/>
          </p:nvSpPr>
          <p:spPr>
            <a:xfrm>
              <a:off x="4116571" y="1454888"/>
              <a:ext cx="3948223" cy="3948223"/>
            </a:xfrm>
            <a:prstGeom prst="star8">
              <a:avLst>
                <a:gd name="adj" fmla="val 41451"/>
              </a:avLst>
            </a:prstGeom>
            <a:noFill/>
            <a:ln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952" name="PA_库_文本框 10951"/>
          <p:cNvSpPr txBox="1"/>
          <p:nvPr>
            <p:custDataLst>
              <p:tags r:id="rId3"/>
            </p:custDataLst>
          </p:nvPr>
        </p:nvSpPr>
        <p:spPr>
          <a:xfrm>
            <a:off x="4436431" y="2783827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latin typeface="+mj-ea"/>
                <a:ea typeface="+mj-ea"/>
              </a:rPr>
              <a:t>课题任务</a:t>
            </a:r>
          </a:p>
        </p:txBody>
      </p:sp>
      <p:cxnSp>
        <p:nvCxnSpPr>
          <p:cNvPr id="5836" name="PA_库_直接连接符 5835"/>
          <p:cNvCxnSpPr/>
          <p:nvPr>
            <p:custDataLst>
              <p:tags r:id="rId4"/>
            </p:custDataLst>
          </p:nvPr>
        </p:nvCxnSpPr>
        <p:spPr>
          <a:xfrm>
            <a:off x="5517410" y="2783827"/>
            <a:ext cx="1146544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56" name="PA_库_文本框 10955"/>
          <p:cNvSpPr txBox="1"/>
          <p:nvPr>
            <p:custDataLst>
              <p:tags r:id="rId5"/>
            </p:custDataLst>
          </p:nvPr>
        </p:nvSpPr>
        <p:spPr>
          <a:xfrm>
            <a:off x="5678777" y="1896959"/>
            <a:ext cx="8238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</a:rPr>
              <a:t>1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2516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origami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750"/>
                                        <p:tgtEl>
                                          <p:spTgt spid="10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9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9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09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09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5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5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109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09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2" grpId="0" autoUpdateAnimBg="0"/>
      <p:bldP spid="10956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83457" y="730044"/>
            <a:ext cx="7521677" cy="5397910"/>
          </a:xfrm>
          <a:prstGeom prst="rect">
            <a:avLst/>
          </a:prstGeom>
          <a:noFill/>
          <a:ln>
            <a:solidFill>
              <a:schemeClr val="bg1"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905134" y="1433354"/>
            <a:ext cx="1415772" cy="36591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4000" spc="2000" dirty="0">
                <a:solidFill>
                  <a:schemeClr val="tx2">
                    <a:lumMod val="50000"/>
                    <a:lumOff val="50000"/>
                  </a:schemeClr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高内聚  低耦合、 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165649" y="2034311"/>
            <a:ext cx="5665700" cy="1394688"/>
            <a:chOff x="1519610" y="2535757"/>
            <a:chExt cx="5665700" cy="1394688"/>
          </a:xfrm>
          <a:solidFill>
            <a:srgbClr val="DCECEE"/>
          </a:solidFill>
        </p:grpSpPr>
        <p:sp>
          <p:nvSpPr>
            <p:cNvPr id="21" name="Oval 7"/>
            <p:cNvSpPr/>
            <p:nvPr/>
          </p:nvSpPr>
          <p:spPr bwMode="auto">
            <a:xfrm>
              <a:off x="1519610" y="2550030"/>
              <a:ext cx="1422806" cy="1380415"/>
            </a:xfrm>
            <a:prstGeom prst="ellipse">
              <a:avLst/>
            </a:prstGeom>
            <a:grpFill/>
            <a:ln w="2222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7" name="Oval 8"/>
            <p:cNvSpPr/>
            <p:nvPr/>
          </p:nvSpPr>
          <p:spPr bwMode="auto">
            <a:xfrm>
              <a:off x="5762504" y="2535757"/>
              <a:ext cx="1422806" cy="1387946"/>
            </a:xfrm>
            <a:prstGeom prst="ellipse">
              <a:avLst/>
            </a:prstGeom>
            <a:grpFill/>
            <a:ln w="2222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" name="Oval 4"/>
            <p:cNvSpPr/>
            <p:nvPr/>
          </p:nvSpPr>
          <p:spPr bwMode="auto">
            <a:xfrm>
              <a:off x="3641057" y="2542499"/>
              <a:ext cx="1422806" cy="1387946"/>
            </a:xfrm>
            <a:prstGeom prst="ellipse">
              <a:avLst/>
            </a:prstGeom>
            <a:grpFill/>
            <a:ln w="2222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dirty="0">
                <a:solidFill>
                  <a:schemeClr val="tx2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26" name="PA_库_文本框 2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BE6322C1-024E-46A2-BCB6-1E27FD0A3C8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77446" y="802412"/>
            <a:ext cx="1012070" cy="6309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kern="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white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2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sp>
        <p:nvSpPr>
          <p:cNvPr id="27" name="PA_库_文本框 3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C85BD9C2-59D8-4B95-B81E-B603AC8B971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138589" y="802412"/>
            <a:ext cx="35647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i="1" noProof="0" dirty="0">
                <a:solidFill>
                  <a:prstClr val="black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课题任务</a:t>
            </a:r>
            <a:endParaRPr kumimoji="0" lang="zh-CN" altLang="en-US" sz="4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2F57D36-0962-4FDA-AFD2-B4DA3B5CE0EB}"/>
              </a:ext>
            </a:extLst>
          </p:cNvPr>
          <p:cNvSpPr txBox="1"/>
          <p:nvPr/>
        </p:nvSpPr>
        <p:spPr>
          <a:xfrm>
            <a:off x="1410348" y="2309197"/>
            <a:ext cx="910821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spc="300" dirty="0">
                <a:solidFill>
                  <a:schemeClr val="tx2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技术</a:t>
            </a:r>
            <a:endParaRPr lang="en-US" altLang="zh-CN" sz="2400" spc="300" dirty="0">
              <a:solidFill>
                <a:schemeClr val="tx2"/>
              </a:solidFill>
              <a:latin typeface="造字工房悦黑演示版纤细体" pitchFamily="50" charset="-122"/>
              <a:ea typeface="造字工房悦黑演示版纤细体" pitchFamily="50" charset="-122"/>
            </a:endParaRPr>
          </a:p>
          <a:p>
            <a:r>
              <a:rPr lang="zh-CN" altLang="en-US" sz="2400" spc="300" dirty="0">
                <a:solidFill>
                  <a:schemeClr val="tx2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选型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FDB60BB-071D-4FEB-80DD-91D93A0D3CAF}"/>
              </a:ext>
            </a:extLst>
          </p:cNvPr>
          <p:cNvSpPr txBox="1"/>
          <p:nvPr/>
        </p:nvSpPr>
        <p:spPr>
          <a:xfrm>
            <a:off x="3577334" y="2305344"/>
            <a:ext cx="910821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spc="300" dirty="0">
                <a:solidFill>
                  <a:schemeClr val="tx2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后端开发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EDA62D2-0662-49D8-928C-D321D862A8EF}"/>
              </a:ext>
            </a:extLst>
          </p:cNvPr>
          <p:cNvSpPr txBox="1"/>
          <p:nvPr/>
        </p:nvSpPr>
        <p:spPr>
          <a:xfrm>
            <a:off x="5698781" y="2305344"/>
            <a:ext cx="910821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spc="300" dirty="0">
                <a:solidFill>
                  <a:schemeClr val="tx2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前端设计</a:t>
            </a:r>
          </a:p>
        </p:txBody>
      </p:sp>
      <p:cxnSp>
        <p:nvCxnSpPr>
          <p:cNvPr id="31" name="PA_库_StraightArrowConnector 1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908EFC98-5726-4C12-9501-623C06789A2B}"/>
              </a:ext>
            </a:extLst>
          </p:cNvPr>
          <p:cNvCxnSpPr>
            <a:cxnSpLocks/>
          </p:cNvCxnSpPr>
          <p:nvPr>
            <p:custDataLst>
              <p:tags r:id="rId3"/>
            </p:custDataLst>
          </p:nvPr>
        </p:nvCxnSpPr>
        <p:spPr>
          <a:xfrm>
            <a:off x="2715064" y="2704386"/>
            <a:ext cx="464234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PA_库_StraightArrowConnector 1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40F21D89-5EA1-4B85-9FBF-AEF8C1C0A8CF}"/>
              </a:ext>
            </a:extLst>
          </p:cNvPr>
          <p:cNvCxnSpPr>
            <a:cxnSpLocks/>
          </p:cNvCxnSpPr>
          <p:nvPr>
            <p:custDataLst>
              <p:tags r:id="rId4"/>
            </p:custDataLst>
          </p:nvPr>
        </p:nvCxnSpPr>
        <p:spPr>
          <a:xfrm>
            <a:off x="4836941" y="2704386"/>
            <a:ext cx="464234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PA_库_StraightArrowConnector 1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15DA2B27-19E1-4215-B1B5-6AC81EAFFAA1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>
            <a:off x="6977576" y="2691363"/>
            <a:ext cx="464234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21">
            <a:extLst>
              <a:ext uri="{FF2B5EF4-FFF2-40B4-BE49-F238E27FC236}">
                <a16:creationId xmlns:a16="http://schemas.microsoft.com/office/drawing/2014/main" id="{F507228F-D9E9-45C7-BC07-D2DDEDA4997F}"/>
              </a:ext>
            </a:extLst>
          </p:cNvPr>
          <p:cNvGrpSpPr/>
          <p:nvPr/>
        </p:nvGrpSpPr>
        <p:grpSpPr>
          <a:xfrm>
            <a:off x="3782114" y="3752801"/>
            <a:ext cx="2573888" cy="2037867"/>
            <a:chOff x="4355413" y="4161179"/>
            <a:chExt cx="3512538" cy="2733273"/>
          </a:xfrm>
        </p:grpSpPr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50E23B3D-5739-4EB2-AFCA-8DEA47312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6701" y="6028197"/>
              <a:ext cx="1589963" cy="610400"/>
            </a:xfrm>
            <a:custGeom>
              <a:avLst/>
              <a:gdLst>
                <a:gd name="T0" fmla="*/ 2028 w 2175"/>
                <a:gd name="T1" fmla="*/ 835 h 835"/>
                <a:gd name="T2" fmla="*/ 141 w 2175"/>
                <a:gd name="T3" fmla="*/ 835 h 835"/>
                <a:gd name="T4" fmla="*/ 0 w 2175"/>
                <a:gd name="T5" fmla="*/ 0 h 835"/>
                <a:gd name="T6" fmla="*/ 2175 w 2175"/>
                <a:gd name="T7" fmla="*/ 0 h 835"/>
                <a:gd name="T8" fmla="*/ 2028 w 2175"/>
                <a:gd name="T9" fmla="*/ 83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5" h="835">
                  <a:moveTo>
                    <a:pt x="2028" y="835"/>
                  </a:moveTo>
                  <a:lnTo>
                    <a:pt x="141" y="835"/>
                  </a:lnTo>
                  <a:lnTo>
                    <a:pt x="0" y="0"/>
                  </a:lnTo>
                  <a:lnTo>
                    <a:pt x="2175" y="0"/>
                  </a:lnTo>
                  <a:lnTo>
                    <a:pt x="2028" y="835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95D19BFD-B4A3-41B8-8BE3-B6219EAE6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6701" y="6028197"/>
              <a:ext cx="1589963" cy="610400"/>
            </a:xfrm>
            <a:custGeom>
              <a:avLst/>
              <a:gdLst>
                <a:gd name="T0" fmla="*/ 2028 w 2175"/>
                <a:gd name="T1" fmla="*/ 835 h 835"/>
                <a:gd name="T2" fmla="*/ 141 w 2175"/>
                <a:gd name="T3" fmla="*/ 835 h 835"/>
                <a:gd name="T4" fmla="*/ 0 w 2175"/>
                <a:gd name="T5" fmla="*/ 0 h 835"/>
                <a:gd name="T6" fmla="*/ 2175 w 2175"/>
                <a:gd name="T7" fmla="*/ 0 h 835"/>
                <a:gd name="T8" fmla="*/ 2028 w 2175"/>
                <a:gd name="T9" fmla="*/ 83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5" h="835">
                  <a:moveTo>
                    <a:pt x="2028" y="835"/>
                  </a:moveTo>
                  <a:lnTo>
                    <a:pt x="141" y="835"/>
                  </a:lnTo>
                  <a:lnTo>
                    <a:pt x="0" y="0"/>
                  </a:lnTo>
                  <a:lnTo>
                    <a:pt x="2175" y="0"/>
                  </a:lnTo>
                  <a:lnTo>
                    <a:pt x="2028" y="8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C643E6C5-B234-4A29-8209-F40215551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6701" y="5264284"/>
              <a:ext cx="1589963" cy="763913"/>
            </a:xfrm>
            <a:custGeom>
              <a:avLst/>
              <a:gdLst>
                <a:gd name="T0" fmla="*/ 874 w 920"/>
                <a:gd name="T1" fmla="*/ 115 h 442"/>
                <a:gd name="T2" fmla="*/ 591 w 920"/>
                <a:gd name="T3" fmla="*/ 0 h 442"/>
                <a:gd name="T4" fmla="*/ 459 w 920"/>
                <a:gd name="T5" fmla="*/ 0 h 442"/>
                <a:gd name="T6" fmla="*/ 328 w 920"/>
                <a:gd name="T7" fmla="*/ 0 h 442"/>
                <a:gd name="T8" fmla="*/ 45 w 920"/>
                <a:gd name="T9" fmla="*/ 115 h 442"/>
                <a:gd name="T10" fmla="*/ 0 w 920"/>
                <a:gd name="T11" fmla="*/ 319 h 442"/>
                <a:gd name="T12" fmla="*/ 0 w 920"/>
                <a:gd name="T13" fmla="*/ 442 h 442"/>
                <a:gd name="T14" fmla="*/ 920 w 920"/>
                <a:gd name="T15" fmla="*/ 442 h 442"/>
                <a:gd name="T16" fmla="*/ 920 w 920"/>
                <a:gd name="T17" fmla="*/ 319 h 442"/>
                <a:gd name="T18" fmla="*/ 920 w 920"/>
                <a:gd name="T19" fmla="*/ 319 h 442"/>
                <a:gd name="T20" fmla="*/ 874 w 920"/>
                <a:gd name="T21" fmla="*/ 115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0" h="442">
                  <a:moveTo>
                    <a:pt x="874" y="115"/>
                  </a:moveTo>
                  <a:cubicBezTo>
                    <a:pt x="849" y="99"/>
                    <a:pt x="787" y="68"/>
                    <a:pt x="591" y="0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328" y="0"/>
                    <a:pt x="328" y="0"/>
                    <a:pt x="328" y="0"/>
                  </a:cubicBezTo>
                  <a:cubicBezTo>
                    <a:pt x="131" y="68"/>
                    <a:pt x="70" y="99"/>
                    <a:pt x="45" y="115"/>
                  </a:cubicBezTo>
                  <a:cubicBezTo>
                    <a:pt x="5" y="141"/>
                    <a:pt x="0" y="176"/>
                    <a:pt x="0" y="319"/>
                  </a:cubicBezTo>
                  <a:cubicBezTo>
                    <a:pt x="0" y="442"/>
                    <a:pt x="0" y="442"/>
                    <a:pt x="0" y="442"/>
                  </a:cubicBezTo>
                  <a:cubicBezTo>
                    <a:pt x="920" y="442"/>
                    <a:pt x="920" y="442"/>
                    <a:pt x="920" y="442"/>
                  </a:cubicBezTo>
                  <a:cubicBezTo>
                    <a:pt x="920" y="319"/>
                    <a:pt x="920" y="319"/>
                    <a:pt x="920" y="319"/>
                  </a:cubicBezTo>
                  <a:cubicBezTo>
                    <a:pt x="920" y="319"/>
                    <a:pt x="920" y="319"/>
                    <a:pt x="920" y="319"/>
                  </a:cubicBezTo>
                  <a:cubicBezTo>
                    <a:pt x="920" y="175"/>
                    <a:pt x="915" y="141"/>
                    <a:pt x="874" y="115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FB0B0AD3-805A-4A79-8CB3-C96835FFC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328" y="4681663"/>
              <a:ext cx="376474" cy="784382"/>
            </a:xfrm>
            <a:custGeom>
              <a:avLst/>
              <a:gdLst>
                <a:gd name="T0" fmla="*/ 0 w 218"/>
                <a:gd name="T1" fmla="*/ 135 h 454"/>
                <a:gd name="T2" fmla="*/ 0 w 218"/>
                <a:gd name="T3" fmla="*/ 299 h 454"/>
                <a:gd name="T4" fmla="*/ 0 w 218"/>
                <a:gd name="T5" fmla="*/ 381 h 454"/>
                <a:gd name="T6" fmla="*/ 218 w 218"/>
                <a:gd name="T7" fmla="*/ 381 h 454"/>
                <a:gd name="T8" fmla="*/ 218 w 218"/>
                <a:gd name="T9" fmla="*/ 299 h 454"/>
                <a:gd name="T10" fmla="*/ 218 w 218"/>
                <a:gd name="T11" fmla="*/ 135 h 454"/>
                <a:gd name="T12" fmla="*/ 0 w 218"/>
                <a:gd name="T13" fmla="*/ 135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" h="454">
                  <a:moveTo>
                    <a:pt x="0" y="135"/>
                  </a:moveTo>
                  <a:cubicBezTo>
                    <a:pt x="0" y="299"/>
                    <a:pt x="0" y="299"/>
                    <a:pt x="0" y="299"/>
                  </a:cubicBezTo>
                  <a:cubicBezTo>
                    <a:pt x="0" y="381"/>
                    <a:pt x="0" y="381"/>
                    <a:pt x="0" y="381"/>
                  </a:cubicBezTo>
                  <a:cubicBezTo>
                    <a:pt x="63" y="451"/>
                    <a:pt x="161" y="454"/>
                    <a:pt x="218" y="381"/>
                  </a:cubicBezTo>
                  <a:cubicBezTo>
                    <a:pt x="218" y="299"/>
                    <a:pt x="218" y="299"/>
                    <a:pt x="218" y="299"/>
                  </a:cubicBezTo>
                  <a:cubicBezTo>
                    <a:pt x="218" y="135"/>
                    <a:pt x="218" y="135"/>
                    <a:pt x="218" y="135"/>
                  </a:cubicBezTo>
                  <a:cubicBezTo>
                    <a:pt x="218" y="0"/>
                    <a:pt x="0" y="0"/>
                    <a:pt x="0" y="135"/>
                  </a:cubicBezTo>
                </a:path>
              </a:pathLst>
            </a:custGeom>
            <a:solidFill>
              <a:srgbClr val="EAB9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1" name="Freeform 13">
              <a:extLst>
                <a:ext uri="{FF2B5EF4-FFF2-40B4-BE49-F238E27FC236}">
                  <a16:creationId xmlns:a16="http://schemas.microsoft.com/office/drawing/2014/main" id="{E6410735-68C4-4664-B388-1D0E0A89E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328" y="5165597"/>
              <a:ext cx="376474" cy="126466"/>
            </a:xfrm>
            <a:custGeom>
              <a:avLst/>
              <a:gdLst>
                <a:gd name="T0" fmla="*/ 218 w 218"/>
                <a:gd name="T1" fmla="*/ 0 h 73"/>
                <a:gd name="T2" fmla="*/ 0 w 218"/>
                <a:gd name="T3" fmla="*/ 0 h 73"/>
                <a:gd name="T4" fmla="*/ 0 w 218"/>
                <a:gd name="T5" fmla="*/ 6 h 73"/>
                <a:gd name="T6" fmla="*/ 98 w 218"/>
                <a:gd name="T7" fmla="*/ 73 h 73"/>
                <a:gd name="T8" fmla="*/ 126 w 218"/>
                <a:gd name="T9" fmla="*/ 73 h 73"/>
                <a:gd name="T10" fmla="*/ 213 w 218"/>
                <a:gd name="T11" fmla="*/ 17 h 73"/>
                <a:gd name="T12" fmla="*/ 218 w 218"/>
                <a:gd name="T13" fmla="*/ 11 h 73"/>
                <a:gd name="T14" fmla="*/ 218 w 218"/>
                <a:gd name="T15" fmla="*/ 11 h 73"/>
                <a:gd name="T16" fmla="*/ 218 w 218"/>
                <a:gd name="T1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8" h="73">
                  <a:moveTo>
                    <a:pt x="2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9" y="63"/>
                    <a:pt x="98" y="73"/>
                  </a:cubicBezTo>
                  <a:cubicBezTo>
                    <a:pt x="126" y="73"/>
                    <a:pt x="126" y="73"/>
                    <a:pt x="126" y="73"/>
                  </a:cubicBezTo>
                  <a:cubicBezTo>
                    <a:pt x="164" y="65"/>
                    <a:pt x="200" y="30"/>
                    <a:pt x="213" y="17"/>
                  </a:cubicBezTo>
                  <a:cubicBezTo>
                    <a:pt x="218" y="11"/>
                    <a:pt x="218" y="11"/>
                    <a:pt x="218" y="11"/>
                  </a:cubicBezTo>
                  <a:cubicBezTo>
                    <a:pt x="218" y="11"/>
                    <a:pt x="218" y="11"/>
                    <a:pt x="218" y="11"/>
                  </a:cubicBezTo>
                  <a:cubicBezTo>
                    <a:pt x="218" y="0"/>
                    <a:pt x="218" y="0"/>
                    <a:pt x="218" y="0"/>
                  </a:cubicBezTo>
                </a:path>
              </a:pathLst>
            </a:custGeom>
            <a:solidFill>
              <a:srgbClr val="D7AA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15DD3AA8-83F3-4E17-A346-8E88DD999C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6709" y="4247439"/>
              <a:ext cx="1087754" cy="1004417"/>
            </a:xfrm>
            <a:custGeom>
              <a:avLst/>
              <a:gdLst>
                <a:gd name="T0" fmla="*/ 314 w 629"/>
                <a:gd name="T1" fmla="*/ 0 h 581"/>
                <a:gd name="T2" fmla="*/ 141 w 629"/>
                <a:gd name="T3" fmla="*/ 464 h 581"/>
                <a:gd name="T4" fmla="*/ 314 w 629"/>
                <a:gd name="T5" fmla="*/ 581 h 581"/>
                <a:gd name="T6" fmla="*/ 488 w 629"/>
                <a:gd name="T7" fmla="*/ 464 h 581"/>
                <a:gd name="T8" fmla="*/ 314 w 629"/>
                <a:gd name="T9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9" h="581">
                  <a:moveTo>
                    <a:pt x="314" y="0"/>
                  </a:moveTo>
                  <a:cubicBezTo>
                    <a:pt x="0" y="0"/>
                    <a:pt x="120" y="431"/>
                    <a:pt x="141" y="464"/>
                  </a:cubicBezTo>
                  <a:cubicBezTo>
                    <a:pt x="163" y="501"/>
                    <a:pt x="263" y="581"/>
                    <a:pt x="314" y="581"/>
                  </a:cubicBezTo>
                  <a:cubicBezTo>
                    <a:pt x="365" y="581"/>
                    <a:pt x="465" y="501"/>
                    <a:pt x="488" y="464"/>
                  </a:cubicBezTo>
                  <a:cubicBezTo>
                    <a:pt x="508" y="431"/>
                    <a:pt x="629" y="0"/>
                    <a:pt x="314" y="0"/>
                  </a:cubicBezTo>
                </a:path>
              </a:pathLst>
            </a:custGeom>
            <a:solidFill>
              <a:srgbClr val="EAB9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3" name="Freeform 15">
              <a:extLst>
                <a:ext uri="{FF2B5EF4-FFF2-40B4-BE49-F238E27FC236}">
                  <a16:creationId xmlns:a16="http://schemas.microsoft.com/office/drawing/2014/main" id="{5029D333-9D70-41C3-ABE7-BFFDC2CA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7419" y="5422914"/>
              <a:ext cx="494167" cy="605283"/>
            </a:xfrm>
            <a:custGeom>
              <a:avLst/>
              <a:gdLst>
                <a:gd name="T0" fmla="*/ 152 w 286"/>
                <a:gd name="T1" fmla="*/ 0 h 350"/>
                <a:gd name="T2" fmla="*/ 0 w 286"/>
                <a:gd name="T3" fmla="*/ 44 h 350"/>
                <a:gd name="T4" fmla="*/ 58 w 286"/>
                <a:gd name="T5" fmla="*/ 350 h 350"/>
                <a:gd name="T6" fmla="*/ 263 w 286"/>
                <a:gd name="T7" fmla="*/ 350 h 350"/>
                <a:gd name="T8" fmla="*/ 286 w 286"/>
                <a:gd name="T9" fmla="*/ 45 h 350"/>
                <a:gd name="T10" fmla="*/ 152 w 286"/>
                <a:gd name="T11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6" h="350">
                  <a:moveTo>
                    <a:pt x="152" y="0"/>
                  </a:moveTo>
                  <a:cubicBezTo>
                    <a:pt x="152" y="0"/>
                    <a:pt x="0" y="35"/>
                    <a:pt x="0" y="44"/>
                  </a:cubicBezTo>
                  <a:cubicBezTo>
                    <a:pt x="0" y="53"/>
                    <a:pt x="58" y="350"/>
                    <a:pt x="58" y="350"/>
                  </a:cubicBezTo>
                  <a:cubicBezTo>
                    <a:pt x="263" y="350"/>
                    <a:pt x="263" y="350"/>
                    <a:pt x="263" y="350"/>
                  </a:cubicBezTo>
                  <a:cubicBezTo>
                    <a:pt x="286" y="45"/>
                    <a:pt x="286" y="45"/>
                    <a:pt x="286" y="45"/>
                  </a:cubicBezTo>
                  <a:cubicBezTo>
                    <a:pt x="152" y="0"/>
                    <a:pt x="152" y="0"/>
                    <a:pt x="15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A03DCCC3-2D80-4B39-B00A-FF6732C60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6519" y="5421453"/>
              <a:ext cx="160824" cy="157168"/>
            </a:xfrm>
            <a:custGeom>
              <a:avLst/>
              <a:gdLst>
                <a:gd name="T0" fmla="*/ 0 w 220"/>
                <a:gd name="T1" fmla="*/ 121 h 215"/>
                <a:gd name="T2" fmla="*/ 64 w 220"/>
                <a:gd name="T3" fmla="*/ 215 h 215"/>
                <a:gd name="T4" fmla="*/ 159 w 220"/>
                <a:gd name="T5" fmla="*/ 215 h 215"/>
                <a:gd name="T6" fmla="*/ 220 w 220"/>
                <a:gd name="T7" fmla="*/ 121 h 215"/>
                <a:gd name="T8" fmla="*/ 114 w 220"/>
                <a:gd name="T9" fmla="*/ 0 h 215"/>
                <a:gd name="T10" fmla="*/ 0 w 220"/>
                <a:gd name="T11" fmla="*/ 12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" h="215">
                  <a:moveTo>
                    <a:pt x="0" y="121"/>
                  </a:moveTo>
                  <a:lnTo>
                    <a:pt x="64" y="215"/>
                  </a:lnTo>
                  <a:lnTo>
                    <a:pt x="159" y="215"/>
                  </a:lnTo>
                  <a:lnTo>
                    <a:pt x="220" y="121"/>
                  </a:lnTo>
                  <a:lnTo>
                    <a:pt x="114" y="0"/>
                  </a:lnTo>
                  <a:lnTo>
                    <a:pt x="0" y="121"/>
                  </a:lnTo>
                  <a:close/>
                </a:path>
              </a:pathLst>
            </a:custGeom>
            <a:solidFill>
              <a:srgbClr val="E74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6A5DBA6F-A8B7-46DC-B0C0-09DE4DFD0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6519" y="5421453"/>
              <a:ext cx="160824" cy="157168"/>
            </a:xfrm>
            <a:custGeom>
              <a:avLst/>
              <a:gdLst>
                <a:gd name="T0" fmla="*/ 0 w 220"/>
                <a:gd name="T1" fmla="*/ 121 h 215"/>
                <a:gd name="T2" fmla="*/ 64 w 220"/>
                <a:gd name="T3" fmla="*/ 215 h 215"/>
                <a:gd name="T4" fmla="*/ 159 w 220"/>
                <a:gd name="T5" fmla="*/ 215 h 215"/>
                <a:gd name="T6" fmla="*/ 220 w 220"/>
                <a:gd name="T7" fmla="*/ 121 h 215"/>
                <a:gd name="T8" fmla="*/ 114 w 220"/>
                <a:gd name="T9" fmla="*/ 0 h 215"/>
                <a:gd name="T10" fmla="*/ 0 w 220"/>
                <a:gd name="T11" fmla="*/ 12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" h="215">
                  <a:moveTo>
                    <a:pt x="0" y="121"/>
                  </a:moveTo>
                  <a:lnTo>
                    <a:pt x="64" y="215"/>
                  </a:lnTo>
                  <a:lnTo>
                    <a:pt x="159" y="215"/>
                  </a:lnTo>
                  <a:lnTo>
                    <a:pt x="220" y="121"/>
                  </a:lnTo>
                  <a:lnTo>
                    <a:pt x="114" y="0"/>
                  </a:lnTo>
                  <a:lnTo>
                    <a:pt x="0" y="12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6" name="Freeform 18">
              <a:extLst>
                <a:ext uri="{FF2B5EF4-FFF2-40B4-BE49-F238E27FC236}">
                  <a16:creationId xmlns:a16="http://schemas.microsoft.com/office/drawing/2014/main" id="{987FDE54-BFF7-43DA-B6A2-E57F5DF124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7512" y="5578621"/>
              <a:ext cx="201030" cy="449576"/>
            </a:xfrm>
            <a:custGeom>
              <a:avLst/>
              <a:gdLst>
                <a:gd name="T0" fmla="*/ 90 w 275"/>
                <a:gd name="T1" fmla="*/ 0 h 615"/>
                <a:gd name="T2" fmla="*/ 0 w 275"/>
                <a:gd name="T3" fmla="*/ 615 h 615"/>
                <a:gd name="T4" fmla="*/ 275 w 275"/>
                <a:gd name="T5" fmla="*/ 615 h 615"/>
                <a:gd name="T6" fmla="*/ 185 w 275"/>
                <a:gd name="T7" fmla="*/ 0 h 615"/>
                <a:gd name="T8" fmla="*/ 90 w 275"/>
                <a:gd name="T9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615">
                  <a:moveTo>
                    <a:pt x="90" y="0"/>
                  </a:moveTo>
                  <a:lnTo>
                    <a:pt x="0" y="615"/>
                  </a:lnTo>
                  <a:lnTo>
                    <a:pt x="275" y="615"/>
                  </a:lnTo>
                  <a:lnTo>
                    <a:pt x="185" y="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28A8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7" name="Freeform 19">
              <a:extLst>
                <a:ext uri="{FF2B5EF4-FFF2-40B4-BE49-F238E27FC236}">
                  <a16:creationId xmlns:a16="http://schemas.microsoft.com/office/drawing/2014/main" id="{02EFBBED-8B9C-4FD9-AE1E-EF2C3141C4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7512" y="5578621"/>
              <a:ext cx="201030" cy="449576"/>
            </a:xfrm>
            <a:custGeom>
              <a:avLst/>
              <a:gdLst>
                <a:gd name="T0" fmla="*/ 90 w 275"/>
                <a:gd name="T1" fmla="*/ 0 h 615"/>
                <a:gd name="T2" fmla="*/ 0 w 275"/>
                <a:gd name="T3" fmla="*/ 615 h 615"/>
                <a:gd name="T4" fmla="*/ 275 w 275"/>
                <a:gd name="T5" fmla="*/ 615 h 615"/>
                <a:gd name="T6" fmla="*/ 185 w 275"/>
                <a:gd name="T7" fmla="*/ 0 h 615"/>
                <a:gd name="T8" fmla="*/ 90 w 275"/>
                <a:gd name="T9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615">
                  <a:moveTo>
                    <a:pt x="90" y="0"/>
                  </a:moveTo>
                  <a:lnTo>
                    <a:pt x="0" y="615"/>
                  </a:lnTo>
                  <a:lnTo>
                    <a:pt x="275" y="615"/>
                  </a:lnTo>
                  <a:lnTo>
                    <a:pt x="185" y="0"/>
                  </a:lnTo>
                  <a:lnTo>
                    <a:pt x="9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8" name="Freeform 20">
              <a:extLst>
                <a:ext uri="{FF2B5EF4-FFF2-40B4-BE49-F238E27FC236}">
                  <a16:creationId xmlns:a16="http://schemas.microsoft.com/office/drawing/2014/main" id="{9739C7A3-552A-48C4-A4B1-E7FEB0620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4439" y="5188258"/>
              <a:ext cx="205416" cy="395480"/>
            </a:xfrm>
            <a:custGeom>
              <a:avLst/>
              <a:gdLst>
                <a:gd name="T0" fmla="*/ 23 w 281"/>
                <a:gd name="T1" fmla="*/ 0 h 541"/>
                <a:gd name="T2" fmla="*/ 0 w 281"/>
                <a:gd name="T3" fmla="*/ 87 h 541"/>
                <a:gd name="T4" fmla="*/ 63 w 281"/>
                <a:gd name="T5" fmla="*/ 541 h 541"/>
                <a:gd name="T6" fmla="*/ 281 w 281"/>
                <a:gd name="T7" fmla="*/ 321 h 541"/>
                <a:gd name="T8" fmla="*/ 23 w 281"/>
                <a:gd name="T9" fmla="*/ 0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541">
                  <a:moveTo>
                    <a:pt x="23" y="0"/>
                  </a:moveTo>
                  <a:lnTo>
                    <a:pt x="0" y="87"/>
                  </a:lnTo>
                  <a:lnTo>
                    <a:pt x="63" y="541"/>
                  </a:lnTo>
                  <a:lnTo>
                    <a:pt x="281" y="321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9" name="Freeform 21">
              <a:extLst>
                <a:ext uri="{FF2B5EF4-FFF2-40B4-BE49-F238E27FC236}">
                  <a16:creationId xmlns:a16="http://schemas.microsoft.com/office/drawing/2014/main" id="{522062F9-9DCC-4437-8865-AE54379417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4439" y="5188258"/>
              <a:ext cx="205416" cy="395480"/>
            </a:xfrm>
            <a:custGeom>
              <a:avLst/>
              <a:gdLst>
                <a:gd name="T0" fmla="*/ 23 w 281"/>
                <a:gd name="T1" fmla="*/ 0 h 541"/>
                <a:gd name="T2" fmla="*/ 0 w 281"/>
                <a:gd name="T3" fmla="*/ 87 h 541"/>
                <a:gd name="T4" fmla="*/ 63 w 281"/>
                <a:gd name="T5" fmla="*/ 541 h 541"/>
                <a:gd name="T6" fmla="*/ 281 w 281"/>
                <a:gd name="T7" fmla="*/ 321 h 541"/>
                <a:gd name="T8" fmla="*/ 23 w 281"/>
                <a:gd name="T9" fmla="*/ 0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541">
                  <a:moveTo>
                    <a:pt x="23" y="0"/>
                  </a:moveTo>
                  <a:lnTo>
                    <a:pt x="0" y="87"/>
                  </a:lnTo>
                  <a:lnTo>
                    <a:pt x="63" y="541"/>
                  </a:lnTo>
                  <a:lnTo>
                    <a:pt x="281" y="321"/>
                  </a:lnTo>
                  <a:lnTo>
                    <a:pt x="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0" name="Freeform 22">
              <a:extLst>
                <a:ext uri="{FF2B5EF4-FFF2-40B4-BE49-F238E27FC236}">
                  <a16:creationId xmlns:a16="http://schemas.microsoft.com/office/drawing/2014/main" id="{D3B06E25-36ED-4329-AC22-528C64F99E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9854" y="5188258"/>
              <a:ext cx="198837" cy="399136"/>
            </a:xfrm>
            <a:custGeom>
              <a:avLst/>
              <a:gdLst>
                <a:gd name="T0" fmla="*/ 253 w 272"/>
                <a:gd name="T1" fmla="*/ 0 h 546"/>
                <a:gd name="T2" fmla="*/ 272 w 272"/>
                <a:gd name="T3" fmla="*/ 85 h 546"/>
                <a:gd name="T4" fmla="*/ 213 w 272"/>
                <a:gd name="T5" fmla="*/ 546 h 546"/>
                <a:gd name="T6" fmla="*/ 0 w 272"/>
                <a:gd name="T7" fmla="*/ 321 h 546"/>
                <a:gd name="T8" fmla="*/ 253 w 272"/>
                <a:gd name="T9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546">
                  <a:moveTo>
                    <a:pt x="253" y="0"/>
                  </a:moveTo>
                  <a:lnTo>
                    <a:pt x="272" y="85"/>
                  </a:lnTo>
                  <a:lnTo>
                    <a:pt x="213" y="546"/>
                  </a:lnTo>
                  <a:lnTo>
                    <a:pt x="0" y="321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1" name="Freeform 23">
              <a:extLst>
                <a:ext uri="{FF2B5EF4-FFF2-40B4-BE49-F238E27FC236}">
                  <a16:creationId xmlns:a16="http://schemas.microsoft.com/office/drawing/2014/main" id="{68F3AE41-160C-45AB-8998-31F1C330B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328" y="5184603"/>
              <a:ext cx="187871" cy="235387"/>
            </a:xfrm>
            <a:custGeom>
              <a:avLst/>
              <a:gdLst>
                <a:gd name="T0" fmla="*/ 2 w 257"/>
                <a:gd name="T1" fmla="*/ 0 h 322"/>
                <a:gd name="T2" fmla="*/ 0 w 257"/>
                <a:gd name="T3" fmla="*/ 0 h 322"/>
                <a:gd name="T4" fmla="*/ 0 w 257"/>
                <a:gd name="T5" fmla="*/ 5 h 322"/>
                <a:gd name="T6" fmla="*/ 2 w 257"/>
                <a:gd name="T7" fmla="*/ 7 h 322"/>
                <a:gd name="T8" fmla="*/ 4 w 257"/>
                <a:gd name="T9" fmla="*/ 5 h 322"/>
                <a:gd name="T10" fmla="*/ 257 w 257"/>
                <a:gd name="T11" fmla="*/ 322 h 322"/>
                <a:gd name="T12" fmla="*/ 257 w 257"/>
                <a:gd name="T13" fmla="*/ 315 h 322"/>
                <a:gd name="T14" fmla="*/ 2 w 257"/>
                <a:gd name="T15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7" h="322">
                  <a:moveTo>
                    <a:pt x="2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2" y="7"/>
                  </a:lnTo>
                  <a:lnTo>
                    <a:pt x="4" y="5"/>
                  </a:lnTo>
                  <a:lnTo>
                    <a:pt x="257" y="322"/>
                  </a:lnTo>
                  <a:lnTo>
                    <a:pt x="257" y="31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EB0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2" name="Freeform 24">
              <a:extLst>
                <a:ext uri="{FF2B5EF4-FFF2-40B4-BE49-F238E27FC236}">
                  <a16:creationId xmlns:a16="http://schemas.microsoft.com/office/drawing/2014/main" id="{B5F80CA8-589D-4F79-A4A7-249B1A48C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328" y="5184603"/>
              <a:ext cx="187871" cy="235387"/>
            </a:xfrm>
            <a:custGeom>
              <a:avLst/>
              <a:gdLst>
                <a:gd name="T0" fmla="*/ 2 w 257"/>
                <a:gd name="T1" fmla="*/ 0 h 322"/>
                <a:gd name="T2" fmla="*/ 0 w 257"/>
                <a:gd name="T3" fmla="*/ 0 h 322"/>
                <a:gd name="T4" fmla="*/ 0 w 257"/>
                <a:gd name="T5" fmla="*/ 5 h 322"/>
                <a:gd name="T6" fmla="*/ 2 w 257"/>
                <a:gd name="T7" fmla="*/ 7 h 322"/>
                <a:gd name="T8" fmla="*/ 4 w 257"/>
                <a:gd name="T9" fmla="*/ 5 h 322"/>
                <a:gd name="T10" fmla="*/ 257 w 257"/>
                <a:gd name="T11" fmla="*/ 322 h 322"/>
                <a:gd name="T12" fmla="*/ 257 w 257"/>
                <a:gd name="T13" fmla="*/ 315 h 322"/>
                <a:gd name="T14" fmla="*/ 2 w 257"/>
                <a:gd name="T15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7" h="322">
                  <a:moveTo>
                    <a:pt x="2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2" y="7"/>
                  </a:lnTo>
                  <a:lnTo>
                    <a:pt x="4" y="5"/>
                  </a:lnTo>
                  <a:lnTo>
                    <a:pt x="257" y="322"/>
                  </a:lnTo>
                  <a:lnTo>
                    <a:pt x="257" y="315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3" name="Freeform 25">
              <a:extLst>
                <a:ext uri="{FF2B5EF4-FFF2-40B4-BE49-F238E27FC236}">
                  <a16:creationId xmlns:a16="http://schemas.microsoft.com/office/drawing/2014/main" id="{452A0BEE-2A8D-4E60-9F8C-44D7FA47C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9790" y="5188258"/>
              <a:ext cx="186410" cy="233194"/>
            </a:xfrm>
            <a:custGeom>
              <a:avLst/>
              <a:gdLst>
                <a:gd name="T0" fmla="*/ 2 w 255"/>
                <a:gd name="T1" fmla="*/ 0 h 319"/>
                <a:gd name="T2" fmla="*/ 0 w 255"/>
                <a:gd name="T3" fmla="*/ 2 h 319"/>
                <a:gd name="T4" fmla="*/ 255 w 255"/>
                <a:gd name="T5" fmla="*/ 319 h 319"/>
                <a:gd name="T6" fmla="*/ 255 w 255"/>
                <a:gd name="T7" fmla="*/ 317 h 319"/>
                <a:gd name="T8" fmla="*/ 2 w 255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319">
                  <a:moveTo>
                    <a:pt x="2" y="0"/>
                  </a:moveTo>
                  <a:lnTo>
                    <a:pt x="0" y="2"/>
                  </a:lnTo>
                  <a:lnTo>
                    <a:pt x="255" y="319"/>
                  </a:lnTo>
                  <a:lnTo>
                    <a:pt x="255" y="31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4" name="Freeform 26">
              <a:extLst>
                <a:ext uri="{FF2B5EF4-FFF2-40B4-BE49-F238E27FC236}">
                  <a16:creationId xmlns:a16="http://schemas.microsoft.com/office/drawing/2014/main" id="{24B7BF1A-6402-403A-BBB7-FD061F6A2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9790" y="5188258"/>
              <a:ext cx="186410" cy="233194"/>
            </a:xfrm>
            <a:custGeom>
              <a:avLst/>
              <a:gdLst>
                <a:gd name="T0" fmla="*/ 2 w 255"/>
                <a:gd name="T1" fmla="*/ 0 h 319"/>
                <a:gd name="T2" fmla="*/ 0 w 255"/>
                <a:gd name="T3" fmla="*/ 2 h 319"/>
                <a:gd name="T4" fmla="*/ 255 w 255"/>
                <a:gd name="T5" fmla="*/ 319 h 319"/>
                <a:gd name="T6" fmla="*/ 255 w 255"/>
                <a:gd name="T7" fmla="*/ 317 h 319"/>
                <a:gd name="T8" fmla="*/ 2 w 255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319">
                  <a:moveTo>
                    <a:pt x="2" y="0"/>
                  </a:moveTo>
                  <a:lnTo>
                    <a:pt x="0" y="2"/>
                  </a:lnTo>
                  <a:lnTo>
                    <a:pt x="255" y="319"/>
                  </a:lnTo>
                  <a:lnTo>
                    <a:pt x="255" y="317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5" name="Freeform 27">
              <a:extLst>
                <a:ext uri="{FF2B5EF4-FFF2-40B4-BE49-F238E27FC236}">
                  <a16:creationId xmlns:a16="http://schemas.microsoft.com/office/drawing/2014/main" id="{08CF2868-5058-4046-9D5B-56B0031F13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2686" y="5426570"/>
              <a:ext cx="152052" cy="207609"/>
            </a:xfrm>
            <a:custGeom>
              <a:avLst/>
              <a:gdLst>
                <a:gd name="T0" fmla="*/ 111 w 208"/>
                <a:gd name="T1" fmla="*/ 123 h 284"/>
                <a:gd name="T2" fmla="*/ 2 w 208"/>
                <a:gd name="T3" fmla="*/ 255 h 284"/>
                <a:gd name="T4" fmla="*/ 0 w 208"/>
                <a:gd name="T5" fmla="*/ 232 h 284"/>
                <a:gd name="T6" fmla="*/ 7 w 208"/>
                <a:gd name="T7" fmla="*/ 284 h 284"/>
                <a:gd name="T8" fmla="*/ 116 w 208"/>
                <a:gd name="T9" fmla="*/ 132 h 284"/>
                <a:gd name="T10" fmla="*/ 111 w 208"/>
                <a:gd name="T11" fmla="*/ 123 h 284"/>
                <a:gd name="T12" fmla="*/ 104 w 208"/>
                <a:gd name="T13" fmla="*/ 114 h 284"/>
                <a:gd name="T14" fmla="*/ 0 w 208"/>
                <a:gd name="T15" fmla="*/ 225 h 284"/>
                <a:gd name="T16" fmla="*/ 0 w 208"/>
                <a:gd name="T17" fmla="*/ 227 h 284"/>
                <a:gd name="T18" fmla="*/ 104 w 208"/>
                <a:gd name="T19" fmla="*/ 114 h 284"/>
                <a:gd name="T20" fmla="*/ 104 w 208"/>
                <a:gd name="T21" fmla="*/ 114 h 284"/>
                <a:gd name="T22" fmla="*/ 208 w 208"/>
                <a:gd name="T23" fmla="*/ 0 h 284"/>
                <a:gd name="T24" fmla="*/ 196 w 208"/>
                <a:gd name="T25" fmla="*/ 12 h 284"/>
                <a:gd name="T26" fmla="*/ 165 w 208"/>
                <a:gd name="T27" fmla="*/ 45 h 284"/>
                <a:gd name="T28" fmla="*/ 208 w 208"/>
                <a:gd name="T29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8" h="284">
                  <a:moveTo>
                    <a:pt x="111" y="123"/>
                  </a:moveTo>
                  <a:lnTo>
                    <a:pt x="2" y="255"/>
                  </a:lnTo>
                  <a:lnTo>
                    <a:pt x="0" y="232"/>
                  </a:lnTo>
                  <a:lnTo>
                    <a:pt x="7" y="284"/>
                  </a:lnTo>
                  <a:lnTo>
                    <a:pt x="116" y="132"/>
                  </a:lnTo>
                  <a:lnTo>
                    <a:pt x="111" y="123"/>
                  </a:lnTo>
                  <a:close/>
                  <a:moveTo>
                    <a:pt x="104" y="114"/>
                  </a:moveTo>
                  <a:lnTo>
                    <a:pt x="0" y="225"/>
                  </a:lnTo>
                  <a:lnTo>
                    <a:pt x="0" y="227"/>
                  </a:lnTo>
                  <a:lnTo>
                    <a:pt x="104" y="114"/>
                  </a:lnTo>
                  <a:lnTo>
                    <a:pt x="104" y="114"/>
                  </a:lnTo>
                  <a:close/>
                  <a:moveTo>
                    <a:pt x="208" y="0"/>
                  </a:moveTo>
                  <a:lnTo>
                    <a:pt x="196" y="12"/>
                  </a:lnTo>
                  <a:lnTo>
                    <a:pt x="165" y="45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6" name="Freeform 28">
              <a:extLst>
                <a:ext uri="{FF2B5EF4-FFF2-40B4-BE49-F238E27FC236}">
                  <a16:creationId xmlns:a16="http://schemas.microsoft.com/office/drawing/2014/main" id="{F0F1ADBC-BBC8-4B50-849D-AA51859545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2686" y="5426570"/>
              <a:ext cx="152052" cy="207609"/>
            </a:xfrm>
            <a:custGeom>
              <a:avLst/>
              <a:gdLst>
                <a:gd name="T0" fmla="*/ 111 w 208"/>
                <a:gd name="T1" fmla="*/ 123 h 284"/>
                <a:gd name="T2" fmla="*/ 2 w 208"/>
                <a:gd name="T3" fmla="*/ 255 h 284"/>
                <a:gd name="T4" fmla="*/ 0 w 208"/>
                <a:gd name="T5" fmla="*/ 232 h 284"/>
                <a:gd name="T6" fmla="*/ 7 w 208"/>
                <a:gd name="T7" fmla="*/ 284 h 284"/>
                <a:gd name="T8" fmla="*/ 116 w 208"/>
                <a:gd name="T9" fmla="*/ 132 h 284"/>
                <a:gd name="T10" fmla="*/ 111 w 208"/>
                <a:gd name="T11" fmla="*/ 123 h 284"/>
                <a:gd name="T12" fmla="*/ 104 w 208"/>
                <a:gd name="T13" fmla="*/ 114 h 284"/>
                <a:gd name="T14" fmla="*/ 0 w 208"/>
                <a:gd name="T15" fmla="*/ 225 h 284"/>
                <a:gd name="T16" fmla="*/ 0 w 208"/>
                <a:gd name="T17" fmla="*/ 227 h 284"/>
                <a:gd name="T18" fmla="*/ 104 w 208"/>
                <a:gd name="T19" fmla="*/ 114 h 284"/>
                <a:gd name="T20" fmla="*/ 104 w 208"/>
                <a:gd name="T21" fmla="*/ 114 h 284"/>
                <a:gd name="T22" fmla="*/ 208 w 208"/>
                <a:gd name="T23" fmla="*/ 0 h 284"/>
                <a:gd name="T24" fmla="*/ 196 w 208"/>
                <a:gd name="T25" fmla="*/ 12 h 284"/>
                <a:gd name="T26" fmla="*/ 165 w 208"/>
                <a:gd name="T27" fmla="*/ 45 h 284"/>
                <a:gd name="T28" fmla="*/ 208 w 208"/>
                <a:gd name="T29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8" h="284">
                  <a:moveTo>
                    <a:pt x="111" y="123"/>
                  </a:moveTo>
                  <a:lnTo>
                    <a:pt x="2" y="255"/>
                  </a:lnTo>
                  <a:lnTo>
                    <a:pt x="0" y="232"/>
                  </a:lnTo>
                  <a:lnTo>
                    <a:pt x="7" y="284"/>
                  </a:lnTo>
                  <a:lnTo>
                    <a:pt x="116" y="132"/>
                  </a:lnTo>
                  <a:lnTo>
                    <a:pt x="111" y="123"/>
                  </a:lnTo>
                  <a:moveTo>
                    <a:pt x="104" y="114"/>
                  </a:moveTo>
                  <a:lnTo>
                    <a:pt x="0" y="225"/>
                  </a:lnTo>
                  <a:lnTo>
                    <a:pt x="0" y="227"/>
                  </a:lnTo>
                  <a:lnTo>
                    <a:pt x="104" y="114"/>
                  </a:lnTo>
                  <a:lnTo>
                    <a:pt x="104" y="114"/>
                  </a:lnTo>
                  <a:moveTo>
                    <a:pt x="208" y="0"/>
                  </a:moveTo>
                  <a:lnTo>
                    <a:pt x="196" y="12"/>
                  </a:lnTo>
                  <a:lnTo>
                    <a:pt x="165" y="45"/>
                  </a:lnTo>
                  <a:lnTo>
                    <a:pt x="20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7" name="Freeform 29">
              <a:extLst>
                <a:ext uri="{FF2B5EF4-FFF2-40B4-BE49-F238E27FC236}">
                  <a16:creationId xmlns:a16="http://schemas.microsoft.com/office/drawing/2014/main" id="{84E6BC0D-1720-4F75-A62A-EF346989F4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28712" y="5425107"/>
              <a:ext cx="77488" cy="97956"/>
            </a:xfrm>
            <a:custGeom>
              <a:avLst/>
              <a:gdLst>
                <a:gd name="T0" fmla="*/ 92 w 106"/>
                <a:gd name="T1" fmla="*/ 21 h 134"/>
                <a:gd name="T2" fmla="*/ 7 w 106"/>
                <a:gd name="T3" fmla="*/ 125 h 134"/>
                <a:gd name="T4" fmla="*/ 12 w 106"/>
                <a:gd name="T5" fmla="*/ 134 h 134"/>
                <a:gd name="T6" fmla="*/ 92 w 106"/>
                <a:gd name="T7" fmla="*/ 21 h 134"/>
                <a:gd name="T8" fmla="*/ 106 w 106"/>
                <a:gd name="T9" fmla="*/ 0 h 134"/>
                <a:gd name="T10" fmla="*/ 104 w 106"/>
                <a:gd name="T11" fmla="*/ 2 h 134"/>
                <a:gd name="T12" fmla="*/ 61 w 106"/>
                <a:gd name="T13" fmla="*/ 47 h 134"/>
                <a:gd name="T14" fmla="*/ 0 w 106"/>
                <a:gd name="T15" fmla="*/ 116 h 134"/>
                <a:gd name="T16" fmla="*/ 0 w 106"/>
                <a:gd name="T17" fmla="*/ 116 h 134"/>
                <a:gd name="T18" fmla="*/ 102 w 106"/>
                <a:gd name="T19" fmla="*/ 7 h 134"/>
                <a:gd name="T20" fmla="*/ 106 w 106"/>
                <a:gd name="T21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6" h="134">
                  <a:moveTo>
                    <a:pt x="92" y="21"/>
                  </a:moveTo>
                  <a:lnTo>
                    <a:pt x="7" y="125"/>
                  </a:lnTo>
                  <a:lnTo>
                    <a:pt x="12" y="134"/>
                  </a:lnTo>
                  <a:lnTo>
                    <a:pt x="92" y="21"/>
                  </a:lnTo>
                  <a:close/>
                  <a:moveTo>
                    <a:pt x="106" y="0"/>
                  </a:moveTo>
                  <a:lnTo>
                    <a:pt x="104" y="2"/>
                  </a:lnTo>
                  <a:lnTo>
                    <a:pt x="61" y="47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102" y="7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D04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8" name="Freeform 30">
              <a:extLst>
                <a:ext uri="{FF2B5EF4-FFF2-40B4-BE49-F238E27FC236}">
                  <a16:creationId xmlns:a16="http://schemas.microsoft.com/office/drawing/2014/main" id="{571C2A6A-1680-4A75-9197-32BFAAA19C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28712" y="5425107"/>
              <a:ext cx="77488" cy="97956"/>
            </a:xfrm>
            <a:custGeom>
              <a:avLst/>
              <a:gdLst>
                <a:gd name="T0" fmla="*/ 92 w 106"/>
                <a:gd name="T1" fmla="*/ 21 h 134"/>
                <a:gd name="T2" fmla="*/ 7 w 106"/>
                <a:gd name="T3" fmla="*/ 125 h 134"/>
                <a:gd name="T4" fmla="*/ 12 w 106"/>
                <a:gd name="T5" fmla="*/ 134 h 134"/>
                <a:gd name="T6" fmla="*/ 92 w 106"/>
                <a:gd name="T7" fmla="*/ 21 h 134"/>
                <a:gd name="T8" fmla="*/ 106 w 106"/>
                <a:gd name="T9" fmla="*/ 0 h 134"/>
                <a:gd name="T10" fmla="*/ 104 w 106"/>
                <a:gd name="T11" fmla="*/ 2 h 134"/>
                <a:gd name="T12" fmla="*/ 61 w 106"/>
                <a:gd name="T13" fmla="*/ 47 h 134"/>
                <a:gd name="T14" fmla="*/ 0 w 106"/>
                <a:gd name="T15" fmla="*/ 116 h 134"/>
                <a:gd name="T16" fmla="*/ 0 w 106"/>
                <a:gd name="T17" fmla="*/ 116 h 134"/>
                <a:gd name="T18" fmla="*/ 102 w 106"/>
                <a:gd name="T19" fmla="*/ 7 h 134"/>
                <a:gd name="T20" fmla="*/ 106 w 106"/>
                <a:gd name="T21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6" h="134">
                  <a:moveTo>
                    <a:pt x="92" y="21"/>
                  </a:moveTo>
                  <a:lnTo>
                    <a:pt x="7" y="125"/>
                  </a:lnTo>
                  <a:lnTo>
                    <a:pt x="12" y="134"/>
                  </a:lnTo>
                  <a:lnTo>
                    <a:pt x="92" y="21"/>
                  </a:lnTo>
                  <a:moveTo>
                    <a:pt x="106" y="0"/>
                  </a:moveTo>
                  <a:lnTo>
                    <a:pt x="104" y="2"/>
                  </a:lnTo>
                  <a:lnTo>
                    <a:pt x="61" y="47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102" y="7"/>
                  </a:lnTo>
                  <a:lnTo>
                    <a:pt x="1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9" name="Freeform 31">
              <a:extLst>
                <a:ext uri="{FF2B5EF4-FFF2-40B4-BE49-F238E27FC236}">
                  <a16:creationId xmlns:a16="http://schemas.microsoft.com/office/drawing/2014/main" id="{A504ABB3-7A08-453D-BADC-620C1C68F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5965" y="5422914"/>
              <a:ext cx="10235" cy="12428"/>
            </a:xfrm>
            <a:custGeom>
              <a:avLst/>
              <a:gdLst>
                <a:gd name="T0" fmla="*/ 14 w 14"/>
                <a:gd name="T1" fmla="*/ 0 h 17"/>
                <a:gd name="T2" fmla="*/ 0 w 14"/>
                <a:gd name="T3" fmla="*/ 17 h 17"/>
                <a:gd name="T4" fmla="*/ 12 w 14"/>
                <a:gd name="T5" fmla="*/ 5 h 17"/>
                <a:gd name="T6" fmla="*/ 14 w 14"/>
                <a:gd name="T7" fmla="*/ 3 h 17"/>
                <a:gd name="T8" fmla="*/ 14 w 14"/>
                <a:gd name="T9" fmla="*/ 0 h 17"/>
                <a:gd name="T10" fmla="*/ 14 w 14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7">
                  <a:moveTo>
                    <a:pt x="14" y="0"/>
                  </a:moveTo>
                  <a:lnTo>
                    <a:pt x="0" y="17"/>
                  </a:lnTo>
                  <a:lnTo>
                    <a:pt x="12" y="5"/>
                  </a:lnTo>
                  <a:lnTo>
                    <a:pt x="14" y="3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0" name="Freeform 32">
              <a:extLst>
                <a:ext uri="{FF2B5EF4-FFF2-40B4-BE49-F238E27FC236}">
                  <a16:creationId xmlns:a16="http://schemas.microsoft.com/office/drawing/2014/main" id="{6C80A32A-370A-4013-8B0F-AD78D4AB3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5965" y="5422914"/>
              <a:ext cx="10235" cy="12428"/>
            </a:xfrm>
            <a:custGeom>
              <a:avLst/>
              <a:gdLst>
                <a:gd name="T0" fmla="*/ 14 w 14"/>
                <a:gd name="T1" fmla="*/ 0 h 17"/>
                <a:gd name="T2" fmla="*/ 0 w 14"/>
                <a:gd name="T3" fmla="*/ 17 h 17"/>
                <a:gd name="T4" fmla="*/ 12 w 14"/>
                <a:gd name="T5" fmla="*/ 5 h 17"/>
                <a:gd name="T6" fmla="*/ 14 w 14"/>
                <a:gd name="T7" fmla="*/ 3 h 17"/>
                <a:gd name="T8" fmla="*/ 14 w 14"/>
                <a:gd name="T9" fmla="*/ 0 h 17"/>
                <a:gd name="T10" fmla="*/ 14 w 14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7">
                  <a:moveTo>
                    <a:pt x="14" y="0"/>
                  </a:moveTo>
                  <a:lnTo>
                    <a:pt x="0" y="17"/>
                  </a:lnTo>
                  <a:lnTo>
                    <a:pt x="12" y="5"/>
                  </a:lnTo>
                  <a:lnTo>
                    <a:pt x="14" y="3"/>
                  </a:lnTo>
                  <a:lnTo>
                    <a:pt x="14" y="0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1" name="Freeform 33">
              <a:extLst>
                <a:ext uri="{FF2B5EF4-FFF2-40B4-BE49-F238E27FC236}">
                  <a16:creationId xmlns:a16="http://schemas.microsoft.com/office/drawing/2014/main" id="{115D5F9C-3511-45A6-9949-D8CF305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5630" y="5251857"/>
              <a:ext cx="326764" cy="776340"/>
            </a:xfrm>
            <a:custGeom>
              <a:avLst/>
              <a:gdLst>
                <a:gd name="T0" fmla="*/ 313 w 447"/>
                <a:gd name="T1" fmla="*/ 0 h 1062"/>
                <a:gd name="T2" fmla="*/ 336 w 447"/>
                <a:gd name="T3" fmla="*/ 102 h 1062"/>
                <a:gd name="T4" fmla="*/ 447 w 447"/>
                <a:gd name="T5" fmla="*/ 1062 h 1062"/>
                <a:gd name="T6" fmla="*/ 256 w 447"/>
                <a:gd name="T7" fmla="*/ 1062 h 1062"/>
                <a:gd name="T8" fmla="*/ 45 w 447"/>
                <a:gd name="T9" fmla="*/ 634 h 1062"/>
                <a:gd name="T10" fmla="*/ 246 w 447"/>
                <a:gd name="T11" fmla="*/ 499 h 1062"/>
                <a:gd name="T12" fmla="*/ 0 w 447"/>
                <a:gd name="T13" fmla="*/ 383 h 1062"/>
                <a:gd name="T14" fmla="*/ 213 w 447"/>
                <a:gd name="T15" fmla="*/ 45 h 1062"/>
                <a:gd name="T16" fmla="*/ 313 w 447"/>
                <a:gd name="T17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7" h="1062">
                  <a:moveTo>
                    <a:pt x="313" y="0"/>
                  </a:moveTo>
                  <a:lnTo>
                    <a:pt x="336" y="102"/>
                  </a:lnTo>
                  <a:lnTo>
                    <a:pt x="447" y="1062"/>
                  </a:lnTo>
                  <a:lnTo>
                    <a:pt x="256" y="1062"/>
                  </a:lnTo>
                  <a:lnTo>
                    <a:pt x="45" y="634"/>
                  </a:lnTo>
                  <a:lnTo>
                    <a:pt x="246" y="499"/>
                  </a:lnTo>
                  <a:lnTo>
                    <a:pt x="0" y="383"/>
                  </a:lnTo>
                  <a:lnTo>
                    <a:pt x="213" y="45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2" name="Freeform 34">
              <a:extLst>
                <a:ext uri="{FF2B5EF4-FFF2-40B4-BE49-F238E27FC236}">
                  <a16:creationId xmlns:a16="http://schemas.microsoft.com/office/drawing/2014/main" id="{45D7D190-35D5-4C08-A71C-0193D7A04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5630" y="5251857"/>
              <a:ext cx="326764" cy="776340"/>
            </a:xfrm>
            <a:custGeom>
              <a:avLst/>
              <a:gdLst>
                <a:gd name="T0" fmla="*/ 313 w 447"/>
                <a:gd name="T1" fmla="*/ 0 h 1062"/>
                <a:gd name="T2" fmla="*/ 336 w 447"/>
                <a:gd name="T3" fmla="*/ 102 h 1062"/>
                <a:gd name="T4" fmla="*/ 447 w 447"/>
                <a:gd name="T5" fmla="*/ 1062 h 1062"/>
                <a:gd name="T6" fmla="*/ 256 w 447"/>
                <a:gd name="T7" fmla="*/ 1062 h 1062"/>
                <a:gd name="T8" fmla="*/ 45 w 447"/>
                <a:gd name="T9" fmla="*/ 634 h 1062"/>
                <a:gd name="T10" fmla="*/ 246 w 447"/>
                <a:gd name="T11" fmla="*/ 499 h 1062"/>
                <a:gd name="T12" fmla="*/ 0 w 447"/>
                <a:gd name="T13" fmla="*/ 383 h 1062"/>
                <a:gd name="T14" fmla="*/ 213 w 447"/>
                <a:gd name="T15" fmla="*/ 45 h 1062"/>
                <a:gd name="T16" fmla="*/ 313 w 447"/>
                <a:gd name="T17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7" h="1062">
                  <a:moveTo>
                    <a:pt x="313" y="0"/>
                  </a:moveTo>
                  <a:lnTo>
                    <a:pt x="336" y="102"/>
                  </a:lnTo>
                  <a:lnTo>
                    <a:pt x="447" y="1062"/>
                  </a:lnTo>
                  <a:lnTo>
                    <a:pt x="256" y="1062"/>
                  </a:lnTo>
                  <a:lnTo>
                    <a:pt x="45" y="634"/>
                  </a:lnTo>
                  <a:lnTo>
                    <a:pt x="246" y="499"/>
                  </a:lnTo>
                  <a:lnTo>
                    <a:pt x="0" y="383"/>
                  </a:lnTo>
                  <a:lnTo>
                    <a:pt x="213" y="45"/>
                  </a:lnTo>
                  <a:lnTo>
                    <a:pt x="31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3" name="Freeform 35">
              <a:extLst>
                <a:ext uri="{FF2B5EF4-FFF2-40B4-BE49-F238E27FC236}">
                  <a16:creationId xmlns:a16="http://schemas.microsoft.com/office/drawing/2014/main" id="{B0556573-8157-4992-8AE5-A61893D46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3659" y="5240160"/>
              <a:ext cx="326764" cy="788037"/>
            </a:xfrm>
            <a:custGeom>
              <a:avLst/>
              <a:gdLst>
                <a:gd name="T0" fmla="*/ 111 w 447"/>
                <a:gd name="T1" fmla="*/ 0 h 1078"/>
                <a:gd name="T2" fmla="*/ 111 w 447"/>
                <a:gd name="T3" fmla="*/ 116 h 1078"/>
                <a:gd name="T4" fmla="*/ 0 w 447"/>
                <a:gd name="T5" fmla="*/ 1078 h 1078"/>
                <a:gd name="T6" fmla="*/ 191 w 447"/>
                <a:gd name="T7" fmla="*/ 1078 h 1078"/>
                <a:gd name="T8" fmla="*/ 402 w 447"/>
                <a:gd name="T9" fmla="*/ 650 h 1078"/>
                <a:gd name="T10" fmla="*/ 201 w 447"/>
                <a:gd name="T11" fmla="*/ 515 h 1078"/>
                <a:gd name="T12" fmla="*/ 447 w 447"/>
                <a:gd name="T13" fmla="*/ 399 h 1078"/>
                <a:gd name="T14" fmla="*/ 246 w 447"/>
                <a:gd name="T15" fmla="*/ 61 h 1078"/>
                <a:gd name="T16" fmla="*/ 111 w 447"/>
                <a:gd name="T1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7" h="1078">
                  <a:moveTo>
                    <a:pt x="111" y="0"/>
                  </a:moveTo>
                  <a:lnTo>
                    <a:pt x="111" y="116"/>
                  </a:lnTo>
                  <a:lnTo>
                    <a:pt x="0" y="1078"/>
                  </a:lnTo>
                  <a:lnTo>
                    <a:pt x="191" y="1078"/>
                  </a:lnTo>
                  <a:lnTo>
                    <a:pt x="402" y="650"/>
                  </a:lnTo>
                  <a:lnTo>
                    <a:pt x="201" y="515"/>
                  </a:lnTo>
                  <a:lnTo>
                    <a:pt x="447" y="399"/>
                  </a:lnTo>
                  <a:lnTo>
                    <a:pt x="246" y="6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4" name="Freeform 36">
              <a:extLst>
                <a:ext uri="{FF2B5EF4-FFF2-40B4-BE49-F238E27FC236}">
                  <a16:creationId xmlns:a16="http://schemas.microsoft.com/office/drawing/2014/main" id="{3B016F82-02FC-4370-B7D6-B303CCE22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8122" y="5422914"/>
              <a:ext cx="494167" cy="605283"/>
            </a:xfrm>
            <a:custGeom>
              <a:avLst/>
              <a:gdLst>
                <a:gd name="T0" fmla="*/ 135 w 286"/>
                <a:gd name="T1" fmla="*/ 0 h 350"/>
                <a:gd name="T2" fmla="*/ 286 w 286"/>
                <a:gd name="T3" fmla="*/ 44 h 350"/>
                <a:gd name="T4" fmla="*/ 228 w 286"/>
                <a:gd name="T5" fmla="*/ 350 h 350"/>
                <a:gd name="T6" fmla="*/ 23 w 286"/>
                <a:gd name="T7" fmla="*/ 350 h 350"/>
                <a:gd name="T8" fmla="*/ 0 w 286"/>
                <a:gd name="T9" fmla="*/ 45 h 350"/>
                <a:gd name="T10" fmla="*/ 135 w 286"/>
                <a:gd name="T11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6" h="350">
                  <a:moveTo>
                    <a:pt x="135" y="0"/>
                  </a:moveTo>
                  <a:cubicBezTo>
                    <a:pt x="135" y="0"/>
                    <a:pt x="286" y="35"/>
                    <a:pt x="286" y="44"/>
                  </a:cubicBezTo>
                  <a:cubicBezTo>
                    <a:pt x="286" y="53"/>
                    <a:pt x="228" y="350"/>
                    <a:pt x="228" y="350"/>
                  </a:cubicBezTo>
                  <a:cubicBezTo>
                    <a:pt x="23" y="350"/>
                    <a:pt x="23" y="350"/>
                    <a:pt x="23" y="35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35" y="0"/>
                    <a:pt x="135" y="0"/>
                    <a:pt x="13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5" name="Freeform 37">
              <a:extLst>
                <a:ext uri="{FF2B5EF4-FFF2-40B4-BE49-F238E27FC236}">
                  <a16:creationId xmlns:a16="http://schemas.microsoft.com/office/drawing/2014/main" id="{F9F8692B-11AA-43CD-8D58-51A3932EC8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2366" y="5421453"/>
              <a:ext cx="160093" cy="157168"/>
            </a:xfrm>
            <a:custGeom>
              <a:avLst/>
              <a:gdLst>
                <a:gd name="T0" fmla="*/ 219 w 219"/>
                <a:gd name="T1" fmla="*/ 121 h 215"/>
                <a:gd name="T2" fmla="*/ 158 w 219"/>
                <a:gd name="T3" fmla="*/ 215 h 215"/>
                <a:gd name="T4" fmla="*/ 61 w 219"/>
                <a:gd name="T5" fmla="*/ 215 h 215"/>
                <a:gd name="T6" fmla="*/ 0 w 219"/>
                <a:gd name="T7" fmla="*/ 121 h 215"/>
                <a:gd name="T8" fmla="*/ 108 w 219"/>
                <a:gd name="T9" fmla="*/ 0 h 215"/>
                <a:gd name="T10" fmla="*/ 219 w 219"/>
                <a:gd name="T11" fmla="*/ 12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215">
                  <a:moveTo>
                    <a:pt x="219" y="121"/>
                  </a:moveTo>
                  <a:lnTo>
                    <a:pt x="158" y="215"/>
                  </a:lnTo>
                  <a:lnTo>
                    <a:pt x="61" y="215"/>
                  </a:lnTo>
                  <a:lnTo>
                    <a:pt x="0" y="121"/>
                  </a:lnTo>
                  <a:lnTo>
                    <a:pt x="108" y="0"/>
                  </a:lnTo>
                  <a:lnTo>
                    <a:pt x="219" y="121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6" name="Freeform 38">
              <a:extLst>
                <a:ext uri="{FF2B5EF4-FFF2-40B4-BE49-F238E27FC236}">
                  <a16:creationId xmlns:a16="http://schemas.microsoft.com/office/drawing/2014/main" id="{937EF376-28FE-4BF4-A070-67A277210A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2366" y="5421453"/>
              <a:ext cx="160093" cy="157168"/>
            </a:xfrm>
            <a:custGeom>
              <a:avLst/>
              <a:gdLst>
                <a:gd name="T0" fmla="*/ 219 w 219"/>
                <a:gd name="T1" fmla="*/ 121 h 215"/>
                <a:gd name="T2" fmla="*/ 158 w 219"/>
                <a:gd name="T3" fmla="*/ 215 h 215"/>
                <a:gd name="T4" fmla="*/ 61 w 219"/>
                <a:gd name="T5" fmla="*/ 215 h 215"/>
                <a:gd name="T6" fmla="*/ 0 w 219"/>
                <a:gd name="T7" fmla="*/ 121 h 215"/>
                <a:gd name="T8" fmla="*/ 108 w 219"/>
                <a:gd name="T9" fmla="*/ 0 h 215"/>
                <a:gd name="T10" fmla="*/ 219 w 219"/>
                <a:gd name="T11" fmla="*/ 12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215">
                  <a:moveTo>
                    <a:pt x="219" y="121"/>
                  </a:moveTo>
                  <a:lnTo>
                    <a:pt x="158" y="215"/>
                  </a:lnTo>
                  <a:lnTo>
                    <a:pt x="61" y="215"/>
                  </a:lnTo>
                  <a:lnTo>
                    <a:pt x="0" y="121"/>
                  </a:lnTo>
                  <a:lnTo>
                    <a:pt x="108" y="0"/>
                  </a:lnTo>
                  <a:lnTo>
                    <a:pt x="219" y="12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7" name="Freeform 39">
              <a:extLst>
                <a:ext uri="{FF2B5EF4-FFF2-40B4-BE49-F238E27FC236}">
                  <a16:creationId xmlns:a16="http://schemas.microsoft.com/office/drawing/2014/main" id="{92CF2882-63E5-4901-9FC9-98524C399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360" y="5578621"/>
              <a:ext cx="198106" cy="449576"/>
            </a:xfrm>
            <a:custGeom>
              <a:avLst/>
              <a:gdLst>
                <a:gd name="T0" fmla="*/ 184 w 271"/>
                <a:gd name="T1" fmla="*/ 0 h 615"/>
                <a:gd name="T2" fmla="*/ 271 w 271"/>
                <a:gd name="T3" fmla="*/ 615 h 615"/>
                <a:gd name="T4" fmla="*/ 0 w 271"/>
                <a:gd name="T5" fmla="*/ 615 h 615"/>
                <a:gd name="T6" fmla="*/ 87 w 271"/>
                <a:gd name="T7" fmla="*/ 0 h 615"/>
                <a:gd name="T8" fmla="*/ 184 w 271"/>
                <a:gd name="T9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1" h="615">
                  <a:moveTo>
                    <a:pt x="184" y="0"/>
                  </a:moveTo>
                  <a:lnTo>
                    <a:pt x="271" y="615"/>
                  </a:lnTo>
                  <a:lnTo>
                    <a:pt x="0" y="615"/>
                  </a:lnTo>
                  <a:lnTo>
                    <a:pt x="87" y="0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28A8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8" name="Freeform 40">
              <a:extLst>
                <a:ext uri="{FF2B5EF4-FFF2-40B4-BE49-F238E27FC236}">
                  <a16:creationId xmlns:a16="http://schemas.microsoft.com/office/drawing/2014/main" id="{AC560D3F-066D-4815-9A11-1509AAF26E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360" y="5578621"/>
              <a:ext cx="198106" cy="449576"/>
            </a:xfrm>
            <a:custGeom>
              <a:avLst/>
              <a:gdLst>
                <a:gd name="T0" fmla="*/ 184 w 271"/>
                <a:gd name="T1" fmla="*/ 0 h 615"/>
                <a:gd name="T2" fmla="*/ 271 w 271"/>
                <a:gd name="T3" fmla="*/ 615 h 615"/>
                <a:gd name="T4" fmla="*/ 0 w 271"/>
                <a:gd name="T5" fmla="*/ 615 h 615"/>
                <a:gd name="T6" fmla="*/ 87 w 271"/>
                <a:gd name="T7" fmla="*/ 0 h 615"/>
                <a:gd name="T8" fmla="*/ 184 w 271"/>
                <a:gd name="T9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1" h="615">
                  <a:moveTo>
                    <a:pt x="184" y="0"/>
                  </a:moveTo>
                  <a:lnTo>
                    <a:pt x="271" y="615"/>
                  </a:lnTo>
                  <a:lnTo>
                    <a:pt x="0" y="615"/>
                  </a:lnTo>
                  <a:lnTo>
                    <a:pt x="87" y="0"/>
                  </a:lnTo>
                  <a:lnTo>
                    <a:pt x="1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9" name="Freeform 41">
              <a:extLst>
                <a:ext uri="{FF2B5EF4-FFF2-40B4-BE49-F238E27FC236}">
                  <a16:creationId xmlns:a16="http://schemas.microsoft.com/office/drawing/2014/main" id="{8FED8F0C-837E-462B-8C4D-779D1D7E9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317" y="5188258"/>
              <a:ext cx="203954" cy="395480"/>
            </a:xfrm>
            <a:custGeom>
              <a:avLst/>
              <a:gdLst>
                <a:gd name="T0" fmla="*/ 256 w 279"/>
                <a:gd name="T1" fmla="*/ 0 h 541"/>
                <a:gd name="T2" fmla="*/ 279 w 279"/>
                <a:gd name="T3" fmla="*/ 87 h 541"/>
                <a:gd name="T4" fmla="*/ 216 w 279"/>
                <a:gd name="T5" fmla="*/ 541 h 541"/>
                <a:gd name="T6" fmla="*/ 0 w 279"/>
                <a:gd name="T7" fmla="*/ 321 h 541"/>
                <a:gd name="T8" fmla="*/ 256 w 279"/>
                <a:gd name="T9" fmla="*/ 0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541">
                  <a:moveTo>
                    <a:pt x="256" y="0"/>
                  </a:moveTo>
                  <a:lnTo>
                    <a:pt x="279" y="87"/>
                  </a:lnTo>
                  <a:lnTo>
                    <a:pt x="216" y="541"/>
                  </a:lnTo>
                  <a:lnTo>
                    <a:pt x="0" y="321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0" name="Freeform 42">
              <a:extLst>
                <a:ext uri="{FF2B5EF4-FFF2-40B4-BE49-F238E27FC236}">
                  <a16:creationId xmlns:a16="http://schemas.microsoft.com/office/drawing/2014/main" id="{7A2FB678-FD56-46A3-8657-CFE873E3D6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317" y="5188258"/>
              <a:ext cx="203954" cy="395480"/>
            </a:xfrm>
            <a:custGeom>
              <a:avLst/>
              <a:gdLst>
                <a:gd name="T0" fmla="*/ 256 w 279"/>
                <a:gd name="T1" fmla="*/ 0 h 541"/>
                <a:gd name="T2" fmla="*/ 279 w 279"/>
                <a:gd name="T3" fmla="*/ 87 h 541"/>
                <a:gd name="T4" fmla="*/ 216 w 279"/>
                <a:gd name="T5" fmla="*/ 541 h 541"/>
                <a:gd name="T6" fmla="*/ 0 w 279"/>
                <a:gd name="T7" fmla="*/ 321 h 541"/>
                <a:gd name="T8" fmla="*/ 256 w 279"/>
                <a:gd name="T9" fmla="*/ 0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541">
                  <a:moveTo>
                    <a:pt x="256" y="0"/>
                  </a:moveTo>
                  <a:lnTo>
                    <a:pt x="279" y="87"/>
                  </a:lnTo>
                  <a:lnTo>
                    <a:pt x="216" y="541"/>
                  </a:lnTo>
                  <a:lnTo>
                    <a:pt x="0" y="321"/>
                  </a:lnTo>
                  <a:lnTo>
                    <a:pt x="2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1" name="Freeform 43">
              <a:extLst>
                <a:ext uri="{FF2B5EF4-FFF2-40B4-BE49-F238E27FC236}">
                  <a16:creationId xmlns:a16="http://schemas.microsoft.com/office/drawing/2014/main" id="{ED9A22B6-F599-4BBE-A456-AF57A7703A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2480" y="5188258"/>
              <a:ext cx="198837" cy="399136"/>
            </a:xfrm>
            <a:custGeom>
              <a:avLst/>
              <a:gdLst>
                <a:gd name="T0" fmla="*/ 17 w 272"/>
                <a:gd name="T1" fmla="*/ 0 h 546"/>
                <a:gd name="T2" fmla="*/ 0 w 272"/>
                <a:gd name="T3" fmla="*/ 85 h 546"/>
                <a:gd name="T4" fmla="*/ 57 w 272"/>
                <a:gd name="T5" fmla="*/ 546 h 546"/>
                <a:gd name="T6" fmla="*/ 272 w 272"/>
                <a:gd name="T7" fmla="*/ 321 h 546"/>
                <a:gd name="T8" fmla="*/ 17 w 272"/>
                <a:gd name="T9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546">
                  <a:moveTo>
                    <a:pt x="17" y="0"/>
                  </a:moveTo>
                  <a:lnTo>
                    <a:pt x="0" y="85"/>
                  </a:lnTo>
                  <a:lnTo>
                    <a:pt x="57" y="546"/>
                  </a:lnTo>
                  <a:lnTo>
                    <a:pt x="272" y="32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2" name="Freeform 44">
              <a:extLst>
                <a:ext uri="{FF2B5EF4-FFF2-40B4-BE49-F238E27FC236}">
                  <a16:creationId xmlns:a16="http://schemas.microsoft.com/office/drawing/2014/main" id="{ADC8C61B-4AB1-41A4-A51D-78C77AEC0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2480" y="5188258"/>
              <a:ext cx="198837" cy="399136"/>
            </a:xfrm>
            <a:custGeom>
              <a:avLst/>
              <a:gdLst>
                <a:gd name="T0" fmla="*/ 17 w 272"/>
                <a:gd name="T1" fmla="*/ 0 h 546"/>
                <a:gd name="T2" fmla="*/ 0 w 272"/>
                <a:gd name="T3" fmla="*/ 85 h 546"/>
                <a:gd name="T4" fmla="*/ 57 w 272"/>
                <a:gd name="T5" fmla="*/ 546 h 546"/>
                <a:gd name="T6" fmla="*/ 272 w 272"/>
                <a:gd name="T7" fmla="*/ 321 h 546"/>
                <a:gd name="T8" fmla="*/ 17 w 272"/>
                <a:gd name="T9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546">
                  <a:moveTo>
                    <a:pt x="17" y="0"/>
                  </a:moveTo>
                  <a:lnTo>
                    <a:pt x="0" y="85"/>
                  </a:lnTo>
                  <a:lnTo>
                    <a:pt x="57" y="546"/>
                  </a:lnTo>
                  <a:lnTo>
                    <a:pt x="272" y="321"/>
                  </a:lnTo>
                  <a:lnTo>
                    <a:pt x="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3" name="Freeform 45">
              <a:extLst>
                <a:ext uri="{FF2B5EF4-FFF2-40B4-BE49-F238E27FC236}">
                  <a16:creationId xmlns:a16="http://schemas.microsoft.com/office/drawing/2014/main" id="{A74B2367-5937-4699-BD45-9E5EC0941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6199" y="5184603"/>
              <a:ext cx="188603" cy="236850"/>
            </a:xfrm>
            <a:custGeom>
              <a:avLst/>
              <a:gdLst>
                <a:gd name="T0" fmla="*/ 109 w 109"/>
                <a:gd name="T1" fmla="*/ 0 h 137"/>
                <a:gd name="T2" fmla="*/ 104 w 109"/>
                <a:gd name="T3" fmla="*/ 6 h 137"/>
                <a:gd name="T4" fmla="*/ 2 w 109"/>
                <a:gd name="T5" fmla="*/ 134 h 137"/>
                <a:gd name="T6" fmla="*/ 0 w 109"/>
                <a:gd name="T7" fmla="*/ 131 h 137"/>
                <a:gd name="T8" fmla="*/ 0 w 109"/>
                <a:gd name="T9" fmla="*/ 135 h 137"/>
                <a:gd name="T10" fmla="*/ 3 w 109"/>
                <a:gd name="T11" fmla="*/ 137 h 137"/>
                <a:gd name="T12" fmla="*/ 109 w 109"/>
                <a:gd name="T13" fmla="*/ 2 h 137"/>
                <a:gd name="T14" fmla="*/ 109 w 109"/>
                <a:gd name="T1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" h="137">
                  <a:moveTo>
                    <a:pt x="109" y="0"/>
                  </a:moveTo>
                  <a:cubicBezTo>
                    <a:pt x="109" y="0"/>
                    <a:pt x="108" y="2"/>
                    <a:pt x="104" y="6"/>
                  </a:cubicBezTo>
                  <a:cubicBezTo>
                    <a:pt x="2" y="134"/>
                    <a:pt x="2" y="134"/>
                    <a:pt x="2" y="134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0"/>
                    <a:pt x="109" y="0"/>
                    <a:pt x="109" y="0"/>
                  </a:cubicBezTo>
                </a:path>
              </a:pathLst>
            </a:custGeom>
            <a:solidFill>
              <a:srgbClr val="DEB0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4" name="Freeform 46">
              <a:extLst>
                <a:ext uri="{FF2B5EF4-FFF2-40B4-BE49-F238E27FC236}">
                  <a16:creationId xmlns:a16="http://schemas.microsoft.com/office/drawing/2014/main" id="{E482C8BF-699C-4309-9308-19B9267C4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029" y="5184603"/>
              <a:ext cx="8772" cy="10235"/>
            </a:xfrm>
            <a:custGeom>
              <a:avLst/>
              <a:gdLst>
                <a:gd name="T0" fmla="*/ 5 w 5"/>
                <a:gd name="T1" fmla="*/ 0 h 6"/>
                <a:gd name="T2" fmla="*/ 5 w 5"/>
                <a:gd name="T3" fmla="*/ 0 h 6"/>
                <a:gd name="T4" fmla="*/ 0 w 5"/>
                <a:gd name="T5" fmla="*/ 6 h 6"/>
                <a:gd name="T6" fmla="*/ 5 w 5"/>
                <a:gd name="T7" fmla="*/ 0 h 6"/>
                <a:gd name="T8" fmla="*/ 5 w 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2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CCA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5" name="Freeform 47">
              <a:extLst>
                <a:ext uri="{FF2B5EF4-FFF2-40B4-BE49-F238E27FC236}">
                  <a16:creationId xmlns:a16="http://schemas.microsoft.com/office/drawing/2014/main" id="{4363C4DC-2083-44FC-BAF7-B7BBC006A3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6199" y="5417798"/>
              <a:ext cx="5117" cy="5117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0 h 7"/>
                <a:gd name="T4" fmla="*/ 5 w 7"/>
                <a:gd name="T5" fmla="*/ 7 h 7"/>
                <a:gd name="T6" fmla="*/ 7 w 7"/>
                <a:gd name="T7" fmla="*/ 5 h 7"/>
                <a:gd name="T8" fmla="*/ 0 w 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0" y="0"/>
                  </a:moveTo>
                  <a:lnTo>
                    <a:pt x="0" y="0"/>
                  </a:lnTo>
                  <a:lnTo>
                    <a:pt x="5" y="7"/>
                  </a:lnTo>
                  <a:lnTo>
                    <a:pt x="7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6" name="Freeform 48">
              <a:extLst>
                <a:ext uri="{FF2B5EF4-FFF2-40B4-BE49-F238E27FC236}">
                  <a16:creationId xmlns:a16="http://schemas.microsoft.com/office/drawing/2014/main" id="{D5465606-7CB4-4DF6-863D-78C0728E9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6199" y="5417798"/>
              <a:ext cx="5117" cy="5117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0 h 7"/>
                <a:gd name="T4" fmla="*/ 5 w 7"/>
                <a:gd name="T5" fmla="*/ 7 h 7"/>
                <a:gd name="T6" fmla="*/ 7 w 7"/>
                <a:gd name="T7" fmla="*/ 5 h 7"/>
                <a:gd name="T8" fmla="*/ 0 w 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0" y="0"/>
                  </a:moveTo>
                  <a:lnTo>
                    <a:pt x="0" y="0"/>
                  </a:lnTo>
                  <a:lnTo>
                    <a:pt x="5" y="7"/>
                  </a:lnTo>
                  <a:lnTo>
                    <a:pt x="7" y="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7" name="Freeform 50">
              <a:extLst>
                <a:ext uri="{FF2B5EF4-FFF2-40B4-BE49-F238E27FC236}">
                  <a16:creationId xmlns:a16="http://schemas.microsoft.com/office/drawing/2014/main" id="{FC70F87C-B30A-430E-A5C0-38741ED8F7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14971" y="5426570"/>
              <a:ext cx="154245" cy="207609"/>
            </a:xfrm>
            <a:custGeom>
              <a:avLst/>
              <a:gdLst>
                <a:gd name="T0" fmla="*/ 99 w 211"/>
                <a:gd name="T1" fmla="*/ 123 h 284"/>
                <a:gd name="T2" fmla="*/ 92 w 211"/>
                <a:gd name="T3" fmla="*/ 132 h 284"/>
                <a:gd name="T4" fmla="*/ 201 w 211"/>
                <a:gd name="T5" fmla="*/ 284 h 284"/>
                <a:gd name="T6" fmla="*/ 211 w 211"/>
                <a:gd name="T7" fmla="*/ 222 h 284"/>
                <a:gd name="T8" fmla="*/ 206 w 211"/>
                <a:gd name="T9" fmla="*/ 255 h 284"/>
                <a:gd name="T10" fmla="*/ 99 w 211"/>
                <a:gd name="T11" fmla="*/ 123 h 284"/>
                <a:gd name="T12" fmla="*/ 0 w 211"/>
                <a:gd name="T13" fmla="*/ 0 h 284"/>
                <a:gd name="T14" fmla="*/ 106 w 211"/>
                <a:gd name="T15" fmla="*/ 114 h 284"/>
                <a:gd name="T16" fmla="*/ 106 w 211"/>
                <a:gd name="T17" fmla="*/ 114 h 284"/>
                <a:gd name="T18" fmla="*/ 211 w 211"/>
                <a:gd name="T19" fmla="*/ 222 h 284"/>
                <a:gd name="T20" fmla="*/ 17 w 211"/>
                <a:gd name="T21" fmla="*/ 17 h 284"/>
                <a:gd name="T22" fmla="*/ 0 w 211"/>
                <a:gd name="T23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1" h="284">
                  <a:moveTo>
                    <a:pt x="99" y="123"/>
                  </a:moveTo>
                  <a:lnTo>
                    <a:pt x="92" y="132"/>
                  </a:lnTo>
                  <a:lnTo>
                    <a:pt x="201" y="284"/>
                  </a:lnTo>
                  <a:lnTo>
                    <a:pt x="211" y="222"/>
                  </a:lnTo>
                  <a:lnTo>
                    <a:pt x="206" y="255"/>
                  </a:lnTo>
                  <a:lnTo>
                    <a:pt x="99" y="123"/>
                  </a:lnTo>
                  <a:moveTo>
                    <a:pt x="0" y="0"/>
                  </a:moveTo>
                  <a:lnTo>
                    <a:pt x="106" y="114"/>
                  </a:lnTo>
                  <a:lnTo>
                    <a:pt x="106" y="114"/>
                  </a:lnTo>
                  <a:lnTo>
                    <a:pt x="211" y="222"/>
                  </a:lnTo>
                  <a:lnTo>
                    <a:pt x="17" y="1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8" name="Freeform 52">
              <a:extLst>
                <a:ext uri="{FF2B5EF4-FFF2-40B4-BE49-F238E27FC236}">
                  <a16:creationId xmlns:a16="http://schemas.microsoft.com/office/drawing/2014/main" id="{0A3CCA67-EE20-44E7-AD50-DC0D14BA33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13510" y="5425107"/>
              <a:ext cx="78950" cy="97956"/>
            </a:xfrm>
            <a:custGeom>
              <a:avLst/>
              <a:gdLst>
                <a:gd name="T0" fmla="*/ 16 w 108"/>
                <a:gd name="T1" fmla="*/ 21 h 134"/>
                <a:gd name="T2" fmla="*/ 94 w 108"/>
                <a:gd name="T3" fmla="*/ 134 h 134"/>
                <a:gd name="T4" fmla="*/ 101 w 108"/>
                <a:gd name="T5" fmla="*/ 125 h 134"/>
                <a:gd name="T6" fmla="*/ 16 w 108"/>
                <a:gd name="T7" fmla="*/ 21 h 134"/>
                <a:gd name="T8" fmla="*/ 0 w 108"/>
                <a:gd name="T9" fmla="*/ 0 h 134"/>
                <a:gd name="T10" fmla="*/ 4 w 108"/>
                <a:gd name="T11" fmla="*/ 7 h 134"/>
                <a:gd name="T12" fmla="*/ 108 w 108"/>
                <a:gd name="T13" fmla="*/ 116 h 134"/>
                <a:gd name="T14" fmla="*/ 108 w 108"/>
                <a:gd name="T15" fmla="*/ 116 h 134"/>
                <a:gd name="T16" fmla="*/ 2 w 108"/>
                <a:gd name="T17" fmla="*/ 2 h 134"/>
                <a:gd name="T18" fmla="*/ 0 w 108"/>
                <a:gd name="T1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34">
                  <a:moveTo>
                    <a:pt x="16" y="21"/>
                  </a:moveTo>
                  <a:lnTo>
                    <a:pt x="94" y="134"/>
                  </a:lnTo>
                  <a:lnTo>
                    <a:pt x="101" y="125"/>
                  </a:lnTo>
                  <a:lnTo>
                    <a:pt x="16" y="21"/>
                  </a:lnTo>
                  <a:moveTo>
                    <a:pt x="0" y="0"/>
                  </a:moveTo>
                  <a:lnTo>
                    <a:pt x="4" y="7"/>
                  </a:lnTo>
                  <a:lnTo>
                    <a:pt x="108" y="116"/>
                  </a:lnTo>
                  <a:lnTo>
                    <a:pt x="108" y="116"/>
                  </a:lnTo>
                  <a:lnTo>
                    <a:pt x="2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9" name="Freeform 53">
              <a:extLst>
                <a:ext uri="{FF2B5EF4-FFF2-40B4-BE49-F238E27FC236}">
                  <a16:creationId xmlns:a16="http://schemas.microsoft.com/office/drawing/2014/main" id="{5CE4BF9D-25B1-43E1-979B-0D2048668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317" y="5422914"/>
              <a:ext cx="16082" cy="16082"/>
            </a:xfrm>
            <a:custGeom>
              <a:avLst/>
              <a:gdLst>
                <a:gd name="T0" fmla="*/ 0 w 22"/>
                <a:gd name="T1" fmla="*/ 0 h 22"/>
                <a:gd name="T2" fmla="*/ 3 w 22"/>
                <a:gd name="T3" fmla="*/ 3 h 22"/>
                <a:gd name="T4" fmla="*/ 5 w 22"/>
                <a:gd name="T5" fmla="*/ 5 h 22"/>
                <a:gd name="T6" fmla="*/ 22 w 22"/>
                <a:gd name="T7" fmla="*/ 22 h 22"/>
                <a:gd name="T8" fmla="*/ 0 w 22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0" y="0"/>
                  </a:moveTo>
                  <a:lnTo>
                    <a:pt x="3" y="3"/>
                  </a:lnTo>
                  <a:lnTo>
                    <a:pt x="5" y="5"/>
                  </a:lnTo>
                  <a:lnTo>
                    <a:pt x="22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0" name="Freeform 54">
              <a:extLst>
                <a:ext uri="{FF2B5EF4-FFF2-40B4-BE49-F238E27FC236}">
                  <a16:creationId xmlns:a16="http://schemas.microsoft.com/office/drawing/2014/main" id="{92D1B9E1-FDEB-4A19-BEFC-D16EF62ED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317" y="5422914"/>
              <a:ext cx="16082" cy="16082"/>
            </a:xfrm>
            <a:custGeom>
              <a:avLst/>
              <a:gdLst>
                <a:gd name="T0" fmla="*/ 0 w 22"/>
                <a:gd name="T1" fmla="*/ 0 h 22"/>
                <a:gd name="T2" fmla="*/ 3 w 22"/>
                <a:gd name="T3" fmla="*/ 3 h 22"/>
                <a:gd name="T4" fmla="*/ 5 w 22"/>
                <a:gd name="T5" fmla="*/ 5 h 22"/>
                <a:gd name="T6" fmla="*/ 22 w 22"/>
                <a:gd name="T7" fmla="*/ 22 h 22"/>
                <a:gd name="T8" fmla="*/ 0 w 22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0" y="0"/>
                  </a:moveTo>
                  <a:lnTo>
                    <a:pt x="3" y="3"/>
                  </a:lnTo>
                  <a:lnTo>
                    <a:pt x="5" y="5"/>
                  </a:lnTo>
                  <a:lnTo>
                    <a:pt x="22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1" name="Freeform 55">
              <a:extLst>
                <a:ext uri="{FF2B5EF4-FFF2-40B4-BE49-F238E27FC236}">
                  <a16:creationId xmlns:a16="http://schemas.microsoft.com/office/drawing/2014/main" id="{241FB3F7-9715-475B-A38E-5CD0F78B86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06199" y="5422914"/>
              <a:ext cx="5117" cy="3655"/>
            </a:xfrm>
            <a:custGeom>
              <a:avLst/>
              <a:gdLst>
                <a:gd name="T0" fmla="*/ 5 w 7"/>
                <a:gd name="T1" fmla="*/ 0 h 5"/>
                <a:gd name="T2" fmla="*/ 0 w 7"/>
                <a:gd name="T3" fmla="*/ 5 h 5"/>
                <a:gd name="T4" fmla="*/ 0 w 7"/>
                <a:gd name="T5" fmla="*/ 5 h 5"/>
                <a:gd name="T6" fmla="*/ 0 w 7"/>
                <a:gd name="T7" fmla="*/ 5 h 5"/>
                <a:gd name="T8" fmla="*/ 5 w 7"/>
                <a:gd name="T9" fmla="*/ 0 h 5"/>
                <a:gd name="T10" fmla="*/ 5 w 7"/>
                <a:gd name="T11" fmla="*/ 0 h 5"/>
                <a:gd name="T12" fmla="*/ 7 w 7"/>
                <a:gd name="T13" fmla="*/ 0 h 5"/>
                <a:gd name="T14" fmla="*/ 5 w 7"/>
                <a:gd name="T15" fmla="*/ 0 h 5"/>
                <a:gd name="T16" fmla="*/ 5 w 7"/>
                <a:gd name="T17" fmla="*/ 0 h 5"/>
                <a:gd name="T18" fmla="*/ 7 w 7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5">
                  <a:moveTo>
                    <a:pt x="5" y="0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0"/>
                  </a:lnTo>
                  <a:lnTo>
                    <a:pt x="5" y="0"/>
                  </a:lnTo>
                  <a:close/>
                  <a:moveTo>
                    <a:pt x="7" y="0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D04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2" name="Freeform 56">
              <a:extLst>
                <a:ext uri="{FF2B5EF4-FFF2-40B4-BE49-F238E27FC236}">
                  <a16:creationId xmlns:a16="http://schemas.microsoft.com/office/drawing/2014/main" id="{10756394-7BA2-43C1-822A-98961F8A28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06199" y="5422914"/>
              <a:ext cx="5117" cy="3655"/>
            </a:xfrm>
            <a:custGeom>
              <a:avLst/>
              <a:gdLst>
                <a:gd name="T0" fmla="*/ 5 w 7"/>
                <a:gd name="T1" fmla="*/ 0 h 5"/>
                <a:gd name="T2" fmla="*/ 0 w 7"/>
                <a:gd name="T3" fmla="*/ 5 h 5"/>
                <a:gd name="T4" fmla="*/ 0 w 7"/>
                <a:gd name="T5" fmla="*/ 5 h 5"/>
                <a:gd name="T6" fmla="*/ 0 w 7"/>
                <a:gd name="T7" fmla="*/ 5 h 5"/>
                <a:gd name="T8" fmla="*/ 5 w 7"/>
                <a:gd name="T9" fmla="*/ 0 h 5"/>
                <a:gd name="T10" fmla="*/ 5 w 7"/>
                <a:gd name="T11" fmla="*/ 0 h 5"/>
                <a:gd name="T12" fmla="*/ 7 w 7"/>
                <a:gd name="T13" fmla="*/ 0 h 5"/>
                <a:gd name="T14" fmla="*/ 5 w 7"/>
                <a:gd name="T15" fmla="*/ 0 h 5"/>
                <a:gd name="T16" fmla="*/ 5 w 7"/>
                <a:gd name="T17" fmla="*/ 0 h 5"/>
                <a:gd name="T18" fmla="*/ 7 w 7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5">
                  <a:moveTo>
                    <a:pt x="5" y="0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0"/>
                  </a:lnTo>
                  <a:lnTo>
                    <a:pt x="5" y="0"/>
                  </a:lnTo>
                  <a:moveTo>
                    <a:pt x="7" y="0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3" name="Freeform 57">
              <a:extLst>
                <a:ext uri="{FF2B5EF4-FFF2-40B4-BE49-F238E27FC236}">
                  <a16:creationId xmlns:a16="http://schemas.microsoft.com/office/drawing/2014/main" id="{52730E91-55FE-4DDC-8DD7-C59BB51D5B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06199" y="5422914"/>
              <a:ext cx="5117" cy="3655"/>
            </a:xfrm>
            <a:custGeom>
              <a:avLst/>
              <a:gdLst>
                <a:gd name="T0" fmla="*/ 5 w 7"/>
                <a:gd name="T1" fmla="*/ 0 h 5"/>
                <a:gd name="T2" fmla="*/ 3 w 7"/>
                <a:gd name="T3" fmla="*/ 3 h 5"/>
                <a:gd name="T4" fmla="*/ 0 w 7"/>
                <a:gd name="T5" fmla="*/ 5 h 5"/>
                <a:gd name="T6" fmla="*/ 5 w 7"/>
                <a:gd name="T7" fmla="*/ 0 h 5"/>
                <a:gd name="T8" fmla="*/ 5 w 7"/>
                <a:gd name="T9" fmla="*/ 0 h 5"/>
                <a:gd name="T10" fmla="*/ 7 w 7"/>
                <a:gd name="T11" fmla="*/ 0 h 5"/>
                <a:gd name="T12" fmla="*/ 5 w 7"/>
                <a:gd name="T13" fmla="*/ 0 h 5"/>
                <a:gd name="T14" fmla="*/ 5 w 7"/>
                <a:gd name="T15" fmla="*/ 0 h 5"/>
                <a:gd name="T16" fmla="*/ 7 w 7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5">
                  <a:moveTo>
                    <a:pt x="5" y="0"/>
                  </a:moveTo>
                  <a:lnTo>
                    <a:pt x="3" y="3"/>
                  </a:lnTo>
                  <a:lnTo>
                    <a:pt x="0" y="5"/>
                  </a:lnTo>
                  <a:lnTo>
                    <a:pt x="5" y="0"/>
                  </a:lnTo>
                  <a:lnTo>
                    <a:pt x="5" y="0"/>
                  </a:lnTo>
                  <a:close/>
                  <a:moveTo>
                    <a:pt x="7" y="0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4" name="Freeform 58">
              <a:extLst>
                <a:ext uri="{FF2B5EF4-FFF2-40B4-BE49-F238E27FC236}">
                  <a16:creationId xmlns:a16="http://schemas.microsoft.com/office/drawing/2014/main" id="{24C295DA-74AE-49D7-AC6D-639458ED79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06199" y="5422914"/>
              <a:ext cx="5117" cy="3655"/>
            </a:xfrm>
            <a:custGeom>
              <a:avLst/>
              <a:gdLst>
                <a:gd name="T0" fmla="*/ 5 w 7"/>
                <a:gd name="T1" fmla="*/ 0 h 5"/>
                <a:gd name="T2" fmla="*/ 3 w 7"/>
                <a:gd name="T3" fmla="*/ 3 h 5"/>
                <a:gd name="T4" fmla="*/ 0 w 7"/>
                <a:gd name="T5" fmla="*/ 5 h 5"/>
                <a:gd name="T6" fmla="*/ 5 w 7"/>
                <a:gd name="T7" fmla="*/ 0 h 5"/>
                <a:gd name="T8" fmla="*/ 5 w 7"/>
                <a:gd name="T9" fmla="*/ 0 h 5"/>
                <a:gd name="T10" fmla="*/ 7 w 7"/>
                <a:gd name="T11" fmla="*/ 0 h 5"/>
                <a:gd name="T12" fmla="*/ 5 w 7"/>
                <a:gd name="T13" fmla="*/ 0 h 5"/>
                <a:gd name="T14" fmla="*/ 5 w 7"/>
                <a:gd name="T15" fmla="*/ 0 h 5"/>
                <a:gd name="T16" fmla="*/ 7 w 7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5">
                  <a:moveTo>
                    <a:pt x="5" y="0"/>
                  </a:moveTo>
                  <a:lnTo>
                    <a:pt x="3" y="3"/>
                  </a:lnTo>
                  <a:lnTo>
                    <a:pt x="0" y="5"/>
                  </a:lnTo>
                  <a:lnTo>
                    <a:pt x="5" y="0"/>
                  </a:lnTo>
                  <a:lnTo>
                    <a:pt x="5" y="0"/>
                  </a:lnTo>
                  <a:moveTo>
                    <a:pt x="7" y="0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5" name="Freeform 59">
              <a:extLst>
                <a:ext uri="{FF2B5EF4-FFF2-40B4-BE49-F238E27FC236}">
                  <a16:creationId xmlns:a16="http://schemas.microsoft.com/office/drawing/2014/main" id="{BBFF0F8F-0588-4266-AC0D-21EA1BC91A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06199" y="5422914"/>
              <a:ext cx="3655" cy="2193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3 h 3"/>
                <a:gd name="T4" fmla="*/ 0 w 5"/>
                <a:gd name="T5" fmla="*/ 3 h 3"/>
                <a:gd name="T6" fmla="*/ 5 w 5"/>
                <a:gd name="T7" fmla="*/ 0 h 3"/>
                <a:gd name="T8" fmla="*/ 5 w 5"/>
                <a:gd name="T9" fmla="*/ 0 h 3"/>
                <a:gd name="T10" fmla="*/ 5 w 5"/>
                <a:gd name="T11" fmla="*/ 0 h 3"/>
                <a:gd name="T12" fmla="*/ 3 w 5"/>
                <a:gd name="T13" fmla="*/ 3 h 3"/>
                <a:gd name="T14" fmla="*/ 3 w 5"/>
                <a:gd name="T15" fmla="*/ 3 h 3"/>
                <a:gd name="T16" fmla="*/ 5 w 5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5" y="0"/>
                  </a:lnTo>
                  <a:close/>
                  <a:moveTo>
                    <a:pt x="5" y="0"/>
                  </a:moveTo>
                  <a:lnTo>
                    <a:pt x="5" y="0"/>
                  </a:lnTo>
                  <a:lnTo>
                    <a:pt x="3" y="3"/>
                  </a:lnTo>
                  <a:lnTo>
                    <a:pt x="3" y="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6" name="Freeform 60">
              <a:extLst>
                <a:ext uri="{FF2B5EF4-FFF2-40B4-BE49-F238E27FC236}">
                  <a16:creationId xmlns:a16="http://schemas.microsoft.com/office/drawing/2014/main" id="{C364D793-4403-4762-BD2C-0D80CABB00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06199" y="5422914"/>
              <a:ext cx="3655" cy="2193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3 h 3"/>
                <a:gd name="T4" fmla="*/ 0 w 5"/>
                <a:gd name="T5" fmla="*/ 3 h 3"/>
                <a:gd name="T6" fmla="*/ 5 w 5"/>
                <a:gd name="T7" fmla="*/ 0 h 3"/>
                <a:gd name="T8" fmla="*/ 5 w 5"/>
                <a:gd name="T9" fmla="*/ 0 h 3"/>
                <a:gd name="T10" fmla="*/ 5 w 5"/>
                <a:gd name="T11" fmla="*/ 0 h 3"/>
                <a:gd name="T12" fmla="*/ 3 w 5"/>
                <a:gd name="T13" fmla="*/ 3 h 3"/>
                <a:gd name="T14" fmla="*/ 3 w 5"/>
                <a:gd name="T15" fmla="*/ 3 h 3"/>
                <a:gd name="T16" fmla="*/ 5 w 5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5" y="0"/>
                  </a:lnTo>
                  <a:moveTo>
                    <a:pt x="5" y="0"/>
                  </a:moveTo>
                  <a:lnTo>
                    <a:pt x="5" y="0"/>
                  </a:lnTo>
                  <a:lnTo>
                    <a:pt x="3" y="3"/>
                  </a:lnTo>
                  <a:lnTo>
                    <a:pt x="3" y="3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7" name="Rectangle 61">
              <a:extLst>
                <a:ext uri="{FF2B5EF4-FFF2-40B4-BE49-F238E27FC236}">
                  <a16:creationId xmlns:a16="http://schemas.microsoft.com/office/drawing/2014/main" id="{C576A193-A9BC-41CF-A755-F92423E36E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6199" y="5426570"/>
              <a:ext cx="731" cy="731"/>
            </a:xfrm>
            <a:prstGeom prst="rect">
              <a:avLst/>
            </a:prstGeom>
            <a:solidFill>
              <a:srgbClr val="BC3E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8" name="Freeform 62">
              <a:extLst>
                <a:ext uri="{FF2B5EF4-FFF2-40B4-BE49-F238E27FC236}">
                  <a16:creationId xmlns:a16="http://schemas.microsoft.com/office/drawing/2014/main" id="{2629E86C-3A18-4B8A-8552-D687907032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6199" y="542657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9" name="Freeform 63">
              <a:extLst>
                <a:ext uri="{FF2B5EF4-FFF2-40B4-BE49-F238E27FC236}">
                  <a16:creationId xmlns:a16="http://schemas.microsoft.com/office/drawing/2014/main" id="{117C60CB-BFDA-4E17-8922-3CB9351EA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6199" y="5425107"/>
              <a:ext cx="2193" cy="1462"/>
            </a:xfrm>
            <a:custGeom>
              <a:avLst/>
              <a:gdLst>
                <a:gd name="T0" fmla="*/ 3 w 3"/>
                <a:gd name="T1" fmla="*/ 0 h 2"/>
                <a:gd name="T2" fmla="*/ 3 w 3"/>
                <a:gd name="T3" fmla="*/ 0 h 2"/>
                <a:gd name="T4" fmla="*/ 0 w 3"/>
                <a:gd name="T5" fmla="*/ 2 h 2"/>
                <a:gd name="T6" fmla="*/ 0 w 3"/>
                <a:gd name="T7" fmla="*/ 2 h 2"/>
                <a:gd name="T8" fmla="*/ 0 w 3"/>
                <a:gd name="T9" fmla="*/ 2 h 2"/>
                <a:gd name="T10" fmla="*/ 3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0" name="Freeform 64">
              <a:extLst>
                <a:ext uri="{FF2B5EF4-FFF2-40B4-BE49-F238E27FC236}">
                  <a16:creationId xmlns:a16="http://schemas.microsoft.com/office/drawing/2014/main" id="{3B21BEE7-7019-411C-8B51-FBB5302EA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6199" y="5425107"/>
              <a:ext cx="2193" cy="1462"/>
            </a:xfrm>
            <a:custGeom>
              <a:avLst/>
              <a:gdLst>
                <a:gd name="T0" fmla="*/ 3 w 3"/>
                <a:gd name="T1" fmla="*/ 0 h 2"/>
                <a:gd name="T2" fmla="*/ 3 w 3"/>
                <a:gd name="T3" fmla="*/ 0 h 2"/>
                <a:gd name="T4" fmla="*/ 0 w 3"/>
                <a:gd name="T5" fmla="*/ 2 h 2"/>
                <a:gd name="T6" fmla="*/ 0 w 3"/>
                <a:gd name="T7" fmla="*/ 2 h 2"/>
                <a:gd name="T8" fmla="*/ 0 w 3"/>
                <a:gd name="T9" fmla="*/ 2 h 2"/>
                <a:gd name="T10" fmla="*/ 3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1" name="Freeform 65">
              <a:extLst>
                <a:ext uri="{FF2B5EF4-FFF2-40B4-BE49-F238E27FC236}">
                  <a16:creationId xmlns:a16="http://schemas.microsoft.com/office/drawing/2014/main" id="{EA190FF7-51B5-48EE-A00F-3FF9FA52D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314" y="5251857"/>
              <a:ext cx="326034" cy="776340"/>
            </a:xfrm>
            <a:custGeom>
              <a:avLst/>
              <a:gdLst>
                <a:gd name="T0" fmla="*/ 134 w 446"/>
                <a:gd name="T1" fmla="*/ 0 h 1062"/>
                <a:gd name="T2" fmla="*/ 111 w 446"/>
                <a:gd name="T3" fmla="*/ 102 h 1062"/>
                <a:gd name="T4" fmla="*/ 0 w 446"/>
                <a:gd name="T5" fmla="*/ 1062 h 1062"/>
                <a:gd name="T6" fmla="*/ 191 w 446"/>
                <a:gd name="T7" fmla="*/ 1062 h 1062"/>
                <a:gd name="T8" fmla="*/ 402 w 446"/>
                <a:gd name="T9" fmla="*/ 634 h 1062"/>
                <a:gd name="T10" fmla="*/ 201 w 446"/>
                <a:gd name="T11" fmla="*/ 499 h 1062"/>
                <a:gd name="T12" fmla="*/ 446 w 446"/>
                <a:gd name="T13" fmla="*/ 383 h 1062"/>
                <a:gd name="T14" fmla="*/ 227 w 446"/>
                <a:gd name="T15" fmla="*/ 43 h 1062"/>
                <a:gd name="T16" fmla="*/ 134 w 446"/>
                <a:gd name="T17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6" h="1062">
                  <a:moveTo>
                    <a:pt x="134" y="0"/>
                  </a:moveTo>
                  <a:lnTo>
                    <a:pt x="111" y="102"/>
                  </a:lnTo>
                  <a:lnTo>
                    <a:pt x="0" y="1062"/>
                  </a:lnTo>
                  <a:lnTo>
                    <a:pt x="191" y="1062"/>
                  </a:lnTo>
                  <a:lnTo>
                    <a:pt x="402" y="634"/>
                  </a:lnTo>
                  <a:lnTo>
                    <a:pt x="201" y="499"/>
                  </a:lnTo>
                  <a:lnTo>
                    <a:pt x="446" y="383"/>
                  </a:lnTo>
                  <a:lnTo>
                    <a:pt x="227" y="43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2" name="Freeform 66">
              <a:extLst>
                <a:ext uri="{FF2B5EF4-FFF2-40B4-BE49-F238E27FC236}">
                  <a16:creationId xmlns:a16="http://schemas.microsoft.com/office/drawing/2014/main" id="{23D304B0-B4E4-4E45-A61D-9D077CFB62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314" y="5251857"/>
              <a:ext cx="326034" cy="776340"/>
            </a:xfrm>
            <a:custGeom>
              <a:avLst/>
              <a:gdLst>
                <a:gd name="T0" fmla="*/ 134 w 446"/>
                <a:gd name="T1" fmla="*/ 0 h 1062"/>
                <a:gd name="T2" fmla="*/ 111 w 446"/>
                <a:gd name="T3" fmla="*/ 102 h 1062"/>
                <a:gd name="T4" fmla="*/ 0 w 446"/>
                <a:gd name="T5" fmla="*/ 1062 h 1062"/>
                <a:gd name="T6" fmla="*/ 191 w 446"/>
                <a:gd name="T7" fmla="*/ 1062 h 1062"/>
                <a:gd name="T8" fmla="*/ 402 w 446"/>
                <a:gd name="T9" fmla="*/ 634 h 1062"/>
                <a:gd name="T10" fmla="*/ 201 w 446"/>
                <a:gd name="T11" fmla="*/ 499 h 1062"/>
                <a:gd name="T12" fmla="*/ 446 w 446"/>
                <a:gd name="T13" fmla="*/ 383 h 1062"/>
                <a:gd name="T14" fmla="*/ 227 w 446"/>
                <a:gd name="T15" fmla="*/ 43 h 1062"/>
                <a:gd name="T16" fmla="*/ 134 w 446"/>
                <a:gd name="T17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6" h="1062">
                  <a:moveTo>
                    <a:pt x="134" y="0"/>
                  </a:moveTo>
                  <a:lnTo>
                    <a:pt x="111" y="102"/>
                  </a:lnTo>
                  <a:lnTo>
                    <a:pt x="0" y="1062"/>
                  </a:lnTo>
                  <a:lnTo>
                    <a:pt x="191" y="1062"/>
                  </a:lnTo>
                  <a:lnTo>
                    <a:pt x="402" y="634"/>
                  </a:lnTo>
                  <a:lnTo>
                    <a:pt x="201" y="499"/>
                  </a:lnTo>
                  <a:lnTo>
                    <a:pt x="446" y="383"/>
                  </a:lnTo>
                  <a:lnTo>
                    <a:pt x="227" y="43"/>
                  </a:lnTo>
                  <a:lnTo>
                    <a:pt x="1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3" name="Freeform 67">
              <a:extLst>
                <a:ext uri="{FF2B5EF4-FFF2-40B4-BE49-F238E27FC236}">
                  <a16:creationId xmlns:a16="http://schemas.microsoft.com/office/drawing/2014/main" id="{936C6F09-A30E-4EB0-8045-81D92A0BE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1478" y="5240160"/>
              <a:ext cx="324571" cy="788037"/>
            </a:xfrm>
            <a:custGeom>
              <a:avLst/>
              <a:gdLst>
                <a:gd name="T0" fmla="*/ 338 w 444"/>
                <a:gd name="T1" fmla="*/ 0 h 1078"/>
                <a:gd name="T2" fmla="*/ 338 w 444"/>
                <a:gd name="T3" fmla="*/ 116 h 1078"/>
                <a:gd name="T4" fmla="*/ 444 w 444"/>
                <a:gd name="T5" fmla="*/ 1078 h 1078"/>
                <a:gd name="T6" fmla="*/ 253 w 444"/>
                <a:gd name="T7" fmla="*/ 1078 h 1078"/>
                <a:gd name="T8" fmla="*/ 42 w 444"/>
                <a:gd name="T9" fmla="*/ 650 h 1078"/>
                <a:gd name="T10" fmla="*/ 243 w 444"/>
                <a:gd name="T11" fmla="*/ 515 h 1078"/>
                <a:gd name="T12" fmla="*/ 0 w 444"/>
                <a:gd name="T13" fmla="*/ 399 h 1078"/>
                <a:gd name="T14" fmla="*/ 201 w 444"/>
                <a:gd name="T15" fmla="*/ 61 h 1078"/>
                <a:gd name="T16" fmla="*/ 338 w 444"/>
                <a:gd name="T1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4" h="1078">
                  <a:moveTo>
                    <a:pt x="338" y="0"/>
                  </a:moveTo>
                  <a:lnTo>
                    <a:pt x="338" y="116"/>
                  </a:lnTo>
                  <a:lnTo>
                    <a:pt x="444" y="1078"/>
                  </a:lnTo>
                  <a:lnTo>
                    <a:pt x="253" y="1078"/>
                  </a:lnTo>
                  <a:lnTo>
                    <a:pt x="42" y="650"/>
                  </a:lnTo>
                  <a:lnTo>
                    <a:pt x="243" y="515"/>
                  </a:lnTo>
                  <a:lnTo>
                    <a:pt x="0" y="399"/>
                  </a:lnTo>
                  <a:lnTo>
                    <a:pt x="201" y="61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4" name="Freeform 68">
              <a:extLst>
                <a:ext uri="{FF2B5EF4-FFF2-40B4-BE49-F238E27FC236}">
                  <a16:creationId xmlns:a16="http://schemas.microsoft.com/office/drawing/2014/main" id="{AE94481C-7265-4A97-B342-1ADB0828D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7512" y="5578621"/>
              <a:ext cx="203954" cy="449576"/>
            </a:xfrm>
            <a:custGeom>
              <a:avLst/>
              <a:gdLst>
                <a:gd name="T0" fmla="*/ 192 w 279"/>
                <a:gd name="T1" fmla="*/ 0 h 615"/>
                <a:gd name="T2" fmla="*/ 279 w 279"/>
                <a:gd name="T3" fmla="*/ 615 h 615"/>
                <a:gd name="T4" fmla="*/ 0 w 279"/>
                <a:gd name="T5" fmla="*/ 615 h 615"/>
                <a:gd name="T6" fmla="*/ 88 w 279"/>
                <a:gd name="T7" fmla="*/ 0 h 615"/>
                <a:gd name="T8" fmla="*/ 192 w 279"/>
                <a:gd name="T9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615">
                  <a:moveTo>
                    <a:pt x="192" y="0"/>
                  </a:moveTo>
                  <a:lnTo>
                    <a:pt x="279" y="615"/>
                  </a:lnTo>
                  <a:lnTo>
                    <a:pt x="0" y="615"/>
                  </a:lnTo>
                  <a:lnTo>
                    <a:pt x="88" y="0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5" name="Freeform 69">
              <a:extLst>
                <a:ext uri="{FF2B5EF4-FFF2-40B4-BE49-F238E27FC236}">
                  <a16:creationId xmlns:a16="http://schemas.microsoft.com/office/drawing/2014/main" id="{53C0DC26-8EBD-4035-8A47-0A854E934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7512" y="5578621"/>
              <a:ext cx="203954" cy="449576"/>
            </a:xfrm>
            <a:custGeom>
              <a:avLst/>
              <a:gdLst>
                <a:gd name="T0" fmla="*/ 192 w 279"/>
                <a:gd name="T1" fmla="*/ 0 h 615"/>
                <a:gd name="T2" fmla="*/ 279 w 279"/>
                <a:gd name="T3" fmla="*/ 615 h 615"/>
                <a:gd name="T4" fmla="*/ 0 w 279"/>
                <a:gd name="T5" fmla="*/ 615 h 615"/>
                <a:gd name="T6" fmla="*/ 88 w 279"/>
                <a:gd name="T7" fmla="*/ 0 h 615"/>
                <a:gd name="T8" fmla="*/ 192 w 279"/>
                <a:gd name="T9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615">
                  <a:moveTo>
                    <a:pt x="192" y="0"/>
                  </a:moveTo>
                  <a:lnTo>
                    <a:pt x="279" y="615"/>
                  </a:lnTo>
                  <a:lnTo>
                    <a:pt x="0" y="615"/>
                  </a:lnTo>
                  <a:lnTo>
                    <a:pt x="88" y="0"/>
                  </a:lnTo>
                  <a:lnTo>
                    <a:pt x="19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6" name="Freeform 70">
              <a:extLst>
                <a:ext uri="{FF2B5EF4-FFF2-40B4-BE49-F238E27FC236}">
                  <a16:creationId xmlns:a16="http://schemas.microsoft.com/office/drawing/2014/main" id="{787451AC-49D2-456A-8B61-47B0E2BC79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2686" y="5592510"/>
              <a:ext cx="0" cy="3655"/>
            </a:xfrm>
            <a:custGeom>
              <a:avLst/>
              <a:gdLst>
                <a:gd name="T0" fmla="*/ 0 h 5"/>
                <a:gd name="T1" fmla="*/ 0 h 5"/>
                <a:gd name="T2" fmla="*/ 5 h 5"/>
                <a:gd name="T3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7" name="Freeform 71">
              <a:extLst>
                <a:ext uri="{FF2B5EF4-FFF2-40B4-BE49-F238E27FC236}">
                  <a16:creationId xmlns:a16="http://schemas.microsoft.com/office/drawing/2014/main" id="{1A2048DC-3204-413A-9BE6-4A50AB52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2686" y="5592510"/>
              <a:ext cx="0" cy="3655"/>
            </a:xfrm>
            <a:custGeom>
              <a:avLst/>
              <a:gdLst>
                <a:gd name="T0" fmla="*/ 0 h 5"/>
                <a:gd name="T1" fmla="*/ 0 h 5"/>
                <a:gd name="T2" fmla="*/ 5 h 5"/>
                <a:gd name="T3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8" name="Freeform 72">
              <a:extLst>
                <a:ext uri="{FF2B5EF4-FFF2-40B4-BE49-F238E27FC236}">
                  <a16:creationId xmlns:a16="http://schemas.microsoft.com/office/drawing/2014/main" id="{AE81BB1B-F923-439E-9D3F-224492028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5965" y="5425107"/>
              <a:ext cx="10235" cy="15351"/>
            </a:xfrm>
            <a:custGeom>
              <a:avLst/>
              <a:gdLst>
                <a:gd name="T0" fmla="*/ 14 w 14"/>
                <a:gd name="T1" fmla="*/ 0 h 21"/>
                <a:gd name="T2" fmla="*/ 10 w 14"/>
                <a:gd name="T3" fmla="*/ 7 h 21"/>
                <a:gd name="T4" fmla="*/ 0 w 14"/>
                <a:gd name="T5" fmla="*/ 21 h 21"/>
                <a:gd name="T6" fmla="*/ 14 w 14"/>
                <a:gd name="T7" fmla="*/ 2 h 21"/>
                <a:gd name="T8" fmla="*/ 14 w 14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1">
                  <a:moveTo>
                    <a:pt x="14" y="0"/>
                  </a:moveTo>
                  <a:lnTo>
                    <a:pt x="10" y="7"/>
                  </a:lnTo>
                  <a:lnTo>
                    <a:pt x="0" y="21"/>
                  </a:lnTo>
                  <a:lnTo>
                    <a:pt x="14" y="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D04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9" name="Freeform 73">
              <a:extLst>
                <a:ext uri="{FF2B5EF4-FFF2-40B4-BE49-F238E27FC236}">
                  <a16:creationId xmlns:a16="http://schemas.microsoft.com/office/drawing/2014/main" id="{2F044DBD-43FF-4CEE-87A6-AED55BFAF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5965" y="5425107"/>
              <a:ext cx="10235" cy="15351"/>
            </a:xfrm>
            <a:custGeom>
              <a:avLst/>
              <a:gdLst>
                <a:gd name="T0" fmla="*/ 14 w 14"/>
                <a:gd name="T1" fmla="*/ 0 h 21"/>
                <a:gd name="T2" fmla="*/ 10 w 14"/>
                <a:gd name="T3" fmla="*/ 7 h 21"/>
                <a:gd name="T4" fmla="*/ 0 w 14"/>
                <a:gd name="T5" fmla="*/ 21 h 21"/>
                <a:gd name="T6" fmla="*/ 14 w 14"/>
                <a:gd name="T7" fmla="*/ 2 h 21"/>
                <a:gd name="T8" fmla="*/ 14 w 14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1">
                  <a:moveTo>
                    <a:pt x="14" y="0"/>
                  </a:moveTo>
                  <a:lnTo>
                    <a:pt x="10" y="7"/>
                  </a:lnTo>
                  <a:lnTo>
                    <a:pt x="0" y="21"/>
                  </a:lnTo>
                  <a:lnTo>
                    <a:pt x="14" y="2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0" name="Freeform 75">
              <a:extLst>
                <a:ext uri="{FF2B5EF4-FFF2-40B4-BE49-F238E27FC236}">
                  <a16:creationId xmlns:a16="http://schemas.microsoft.com/office/drawing/2014/main" id="{1D2250E0-C6E5-4E09-9FF7-ABDFCC44EF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2686" y="5509905"/>
              <a:ext cx="81143" cy="103073"/>
            </a:xfrm>
            <a:custGeom>
              <a:avLst/>
              <a:gdLst>
                <a:gd name="T0" fmla="*/ 104 w 111"/>
                <a:gd name="T1" fmla="*/ 0 h 141"/>
                <a:gd name="T2" fmla="*/ 0 w 111"/>
                <a:gd name="T3" fmla="*/ 113 h 141"/>
                <a:gd name="T4" fmla="*/ 0 w 111"/>
                <a:gd name="T5" fmla="*/ 118 h 141"/>
                <a:gd name="T6" fmla="*/ 2 w 111"/>
                <a:gd name="T7" fmla="*/ 141 h 141"/>
                <a:gd name="T8" fmla="*/ 111 w 111"/>
                <a:gd name="T9" fmla="*/ 9 h 141"/>
                <a:gd name="T10" fmla="*/ 104 w 111"/>
                <a:gd name="T11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141">
                  <a:moveTo>
                    <a:pt x="104" y="0"/>
                  </a:moveTo>
                  <a:lnTo>
                    <a:pt x="0" y="113"/>
                  </a:lnTo>
                  <a:lnTo>
                    <a:pt x="0" y="118"/>
                  </a:lnTo>
                  <a:lnTo>
                    <a:pt x="2" y="141"/>
                  </a:lnTo>
                  <a:lnTo>
                    <a:pt x="111" y="9"/>
                  </a:lnTo>
                  <a:lnTo>
                    <a:pt x="10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1" name="Freeform 77">
              <a:extLst>
                <a:ext uri="{FF2B5EF4-FFF2-40B4-BE49-F238E27FC236}">
                  <a16:creationId xmlns:a16="http://schemas.microsoft.com/office/drawing/2014/main" id="{D2C9DCD9-2079-4A63-A027-CFAF26816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8712" y="5430225"/>
              <a:ext cx="74563" cy="86260"/>
            </a:xfrm>
            <a:custGeom>
              <a:avLst/>
              <a:gdLst>
                <a:gd name="T0" fmla="*/ 102 w 102"/>
                <a:gd name="T1" fmla="*/ 0 h 118"/>
                <a:gd name="T2" fmla="*/ 0 w 102"/>
                <a:gd name="T3" fmla="*/ 109 h 118"/>
                <a:gd name="T4" fmla="*/ 7 w 102"/>
                <a:gd name="T5" fmla="*/ 118 h 118"/>
                <a:gd name="T6" fmla="*/ 92 w 102"/>
                <a:gd name="T7" fmla="*/ 14 h 118"/>
                <a:gd name="T8" fmla="*/ 102 w 102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18">
                  <a:moveTo>
                    <a:pt x="102" y="0"/>
                  </a:moveTo>
                  <a:lnTo>
                    <a:pt x="0" y="109"/>
                  </a:lnTo>
                  <a:lnTo>
                    <a:pt x="7" y="118"/>
                  </a:lnTo>
                  <a:lnTo>
                    <a:pt x="92" y="14"/>
                  </a:lnTo>
                  <a:lnTo>
                    <a:pt x="10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2" name="Rectangle 78">
              <a:extLst>
                <a:ext uri="{FF2B5EF4-FFF2-40B4-BE49-F238E27FC236}">
                  <a16:creationId xmlns:a16="http://schemas.microsoft.com/office/drawing/2014/main" id="{C2997DA1-BA5B-4C73-BD74-DC2F3B5B2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9854" y="5422914"/>
              <a:ext cx="731" cy="73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3" name="Freeform 79">
              <a:extLst>
                <a:ext uri="{FF2B5EF4-FFF2-40B4-BE49-F238E27FC236}">
                  <a16:creationId xmlns:a16="http://schemas.microsoft.com/office/drawing/2014/main" id="{CFE63D48-21F7-4F7A-92F8-761C011A3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9854" y="542291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4" name="Freeform 80">
              <a:extLst>
                <a:ext uri="{FF2B5EF4-FFF2-40B4-BE49-F238E27FC236}">
                  <a16:creationId xmlns:a16="http://schemas.microsoft.com/office/drawing/2014/main" id="{FE32F0AA-8059-4753-9B25-4B7F228F84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6199" y="5422914"/>
              <a:ext cx="3655" cy="2193"/>
            </a:xfrm>
            <a:custGeom>
              <a:avLst/>
              <a:gdLst>
                <a:gd name="T0" fmla="*/ 5 w 5"/>
                <a:gd name="T1" fmla="*/ 0 h 3"/>
                <a:gd name="T2" fmla="*/ 5 w 5"/>
                <a:gd name="T3" fmla="*/ 0 h 3"/>
                <a:gd name="T4" fmla="*/ 0 w 5"/>
                <a:gd name="T5" fmla="*/ 3 h 3"/>
                <a:gd name="T6" fmla="*/ 0 w 5"/>
                <a:gd name="T7" fmla="*/ 3 h 3"/>
                <a:gd name="T8" fmla="*/ 3 w 5"/>
                <a:gd name="T9" fmla="*/ 3 h 3"/>
                <a:gd name="T10" fmla="*/ 5 w 5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5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5" name="Freeform 81">
              <a:extLst>
                <a:ext uri="{FF2B5EF4-FFF2-40B4-BE49-F238E27FC236}">
                  <a16:creationId xmlns:a16="http://schemas.microsoft.com/office/drawing/2014/main" id="{9CD4D09A-D7AD-495C-BD9A-4CC0FEF69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6199" y="5422914"/>
              <a:ext cx="3655" cy="2193"/>
            </a:xfrm>
            <a:custGeom>
              <a:avLst/>
              <a:gdLst>
                <a:gd name="T0" fmla="*/ 5 w 5"/>
                <a:gd name="T1" fmla="*/ 0 h 3"/>
                <a:gd name="T2" fmla="*/ 5 w 5"/>
                <a:gd name="T3" fmla="*/ 0 h 3"/>
                <a:gd name="T4" fmla="*/ 0 w 5"/>
                <a:gd name="T5" fmla="*/ 3 h 3"/>
                <a:gd name="T6" fmla="*/ 0 w 5"/>
                <a:gd name="T7" fmla="*/ 3 h 3"/>
                <a:gd name="T8" fmla="*/ 3 w 5"/>
                <a:gd name="T9" fmla="*/ 3 h 3"/>
                <a:gd name="T10" fmla="*/ 5 w 5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5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6" name="Freeform 82">
              <a:extLst>
                <a:ext uri="{FF2B5EF4-FFF2-40B4-BE49-F238E27FC236}">
                  <a16:creationId xmlns:a16="http://schemas.microsoft.com/office/drawing/2014/main" id="{26F6B587-6B8E-47B7-8473-E2952C4A15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6199" y="5425107"/>
              <a:ext cx="2193" cy="1462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0 h 2"/>
                <a:gd name="T4" fmla="*/ 0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7" name="Freeform 83">
              <a:extLst>
                <a:ext uri="{FF2B5EF4-FFF2-40B4-BE49-F238E27FC236}">
                  <a16:creationId xmlns:a16="http://schemas.microsoft.com/office/drawing/2014/main" id="{A2036DCA-CB2B-4352-8951-0C9C417DA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6199" y="5425107"/>
              <a:ext cx="2193" cy="1462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0 h 2"/>
                <a:gd name="T4" fmla="*/ 0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8" name="Freeform 84">
              <a:extLst>
                <a:ext uri="{FF2B5EF4-FFF2-40B4-BE49-F238E27FC236}">
                  <a16:creationId xmlns:a16="http://schemas.microsoft.com/office/drawing/2014/main" id="{41141346-5F02-41E0-8AD2-88623E87F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9854" y="5422914"/>
              <a:ext cx="15351" cy="17544"/>
            </a:xfrm>
            <a:custGeom>
              <a:avLst/>
              <a:gdLst>
                <a:gd name="T0" fmla="*/ 0 w 21"/>
                <a:gd name="T1" fmla="*/ 0 h 24"/>
                <a:gd name="T2" fmla="*/ 0 w 21"/>
                <a:gd name="T3" fmla="*/ 0 h 24"/>
                <a:gd name="T4" fmla="*/ 21 w 21"/>
                <a:gd name="T5" fmla="*/ 24 h 24"/>
                <a:gd name="T6" fmla="*/ 9 w 21"/>
                <a:gd name="T7" fmla="*/ 10 h 24"/>
                <a:gd name="T8" fmla="*/ 0 w 2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4">
                  <a:moveTo>
                    <a:pt x="0" y="0"/>
                  </a:moveTo>
                  <a:lnTo>
                    <a:pt x="0" y="0"/>
                  </a:lnTo>
                  <a:lnTo>
                    <a:pt x="21" y="24"/>
                  </a:lnTo>
                  <a:lnTo>
                    <a:pt x="9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4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9" name="Freeform 85">
              <a:extLst>
                <a:ext uri="{FF2B5EF4-FFF2-40B4-BE49-F238E27FC236}">
                  <a16:creationId xmlns:a16="http://schemas.microsoft.com/office/drawing/2014/main" id="{DFED85D0-5B6C-43AB-A586-B26B8D768A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9854" y="5422914"/>
              <a:ext cx="15351" cy="17544"/>
            </a:xfrm>
            <a:custGeom>
              <a:avLst/>
              <a:gdLst>
                <a:gd name="T0" fmla="*/ 0 w 21"/>
                <a:gd name="T1" fmla="*/ 0 h 24"/>
                <a:gd name="T2" fmla="*/ 0 w 21"/>
                <a:gd name="T3" fmla="*/ 0 h 24"/>
                <a:gd name="T4" fmla="*/ 21 w 21"/>
                <a:gd name="T5" fmla="*/ 24 h 24"/>
                <a:gd name="T6" fmla="*/ 9 w 21"/>
                <a:gd name="T7" fmla="*/ 10 h 24"/>
                <a:gd name="T8" fmla="*/ 0 w 2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4">
                  <a:moveTo>
                    <a:pt x="0" y="0"/>
                  </a:moveTo>
                  <a:lnTo>
                    <a:pt x="0" y="0"/>
                  </a:lnTo>
                  <a:lnTo>
                    <a:pt x="21" y="24"/>
                  </a:lnTo>
                  <a:lnTo>
                    <a:pt x="9" y="1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0" name="Rectangle 86">
              <a:extLst>
                <a:ext uri="{FF2B5EF4-FFF2-40B4-BE49-F238E27FC236}">
                  <a16:creationId xmlns:a16="http://schemas.microsoft.com/office/drawing/2014/main" id="{343B994D-9207-4F25-A59E-CCAB1F8A8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9854" y="5422914"/>
              <a:ext cx="731" cy="73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1" name="Freeform 87">
              <a:extLst>
                <a:ext uri="{FF2B5EF4-FFF2-40B4-BE49-F238E27FC236}">
                  <a16:creationId xmlns:a16="http://schemas.microsoft.com/office/drawing/2014/main" id="{E8072900-6475-4E6A-97F0-7ADEE9913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9854" y="542291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2" name="Freeform 89">
              <a:extLst>
                <a:ext uri="{FF2B5EF4-FFF2-40B4-BE49-F238E27FC236}">
                  <a16:creationId xmlns:a16="http://schemas.microsoft.com/office/drawing/2014/main" id="{C38A1F30-9DAF-407B-9353-2C9261B89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7342" y="5509905"/>
              <a:ext cx="81874" cy="103073"/>
            </a:xfrm>
            <a:custGeom>
              <a:avLst/>
              <a:gdLst>
                <a:gd name="T0" fmla="*/ 7 w 112"/>
                <a:gd name="T1" fmla="*/ 0 h 141"/>
                <a:gd name="T2" fmla="*/ 0 w 112"/>
                <a:gd name="T3" fmla="*/ 9 h 141"/>
                <a:gd name="T4" fmla="*/ 107 w 112"/>
                <a:gd name="T5" fmla="*/ 141 h 141"/>
                <a:gd name="T6" fmla="*/ 112 w 112"/>
                <a:gd name="T7" fmla="*/ 108 h 141"/>
                <a:gd name="T8" fmla="*/ 7 w 112"/>
                <a:gd name="T9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41">
                  <a:moveTo>
                    <a:pt x="7" y="0"/>
                  </a:moveTo>
                  <a:lnTo>
                    <a:pt x="0" y="9"/>
                  </a:lnTo>
                  <a:lnTo>
                    <a:pt x="107" y="141"/>
                  </a:lnTo>
                  <a:lnTo>
                    <a:pt x="112" y="108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3" name="Freeform 91">
              <a:extLst>
                <a:ext uri="{FF2B5EF4-FFF2-40B4-BE49-F238E27FC236}">
                  <a16:creationId xmlns:a16="http://schemas.microsoft.com/office/drawing/2014/main" id="{D612C331-41C4-4BF8-82B7-D375C1700C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6433" y="5430225"/>
              <a:ext cx="76026" cy="86260"/>
            </a:xfrm>
            <a:custGeom>
              <a:avLst/>
              <a:gdLst>
                <a:gd name="T0" fmla="*/ 0 w 104"/>
                <a:gd name="T1" fmla="*/ 0 h 118"/>
                <a:gd name="T2" fmla="*/ 12 w 104"/>
                <a:gd name="T3" fmla="*/ 14 h 118"/>
                <a:gd name="T4" fmla="*/ 97 w 104"/>
                <a:gd name="T5" fmla="*/ 118 h 118"/>
                <a:gd name="T6" fmla="*/ 104 w 104"/>
                <a:gd name="T7" fmla="*/ 109 h 118"/>
                <a:gd name="T8" fmla="*/ 0 w 104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8">
                  <a:moveTo>
                    <a:pt x="0" y="0"/>
                  </a:moveTo>
                  <a:lnTo>
                    <a:pt x="12" y="14"/>
                  </a:lnTo>
                  <a:lnTo>
                    <a:pt x="97" y="118"/>
                  </a:lnTo>
                  <a:lnTo>
                    <a:pt x="104" y="10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4" name="Rectangle 92">
              <a:extLst>
                <a:ext uri="{FF2B5EF4-FFF2-40B4-BE49-F238E27FC236}">
                  <a16:creationId xmlns:a16="http://schemas.microsoft.com/office/drawing/2014/main" id="{A2957A3D-0969-4BA2-B655-09898F8ED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9854" y="5422914"/>
              <a:ext cx="731" cy="731"/>
            </a:xfrm>
            <a:prstGeom prst="rect">
              <a:avLst/>
            </a:prstGeom>
            <a:solidFill>
              <a:srgbClr val="BC3E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5" name="Rectangle 93">
              <a:extLst>
                <a:ext uri="{FF2B5EF4-FFF2-40B4-BE49-F238E27FC236}">
                  <a16:creationId xmlns:a16="http://schemas.microsoft.com/office/drawing/2014/main" id="{66EB2DE2-9A8C-411B-B118-92FA056552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9854" y="5422914"/>
              <a:ext cx="731" cy="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6" name="Rectangle 94">
              <a:extLst>
                <a:ext uri="{FF2B5EF4-FFF2-40B4-BE49-F238E27FC236}">
                  <a16:creationId xmlns:a16="http://schemas.microsoft.com/office/drawing/2014/main" id="{9ACF3F04-8A0E-4DC4-B244-18E203650B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9854" y="5422914"/>
              <a:ext cx="731" cy="731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7" name="Rectangle 95">
              <a:extLst>
                <a:ext uri="{FF2B5EF4-FFF2-40B4-BE49-F238E27FC236}">
                  <a16:creationId xmlns:a16="http://schemas.microsoft.com/office/drawing/2014/main" id="{C38E4157-4AB0-42C7-AB51-BF25C59D1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9854" y="5422914"/>
              <a:ext cx="731" cy="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8" name="Freeform 97">
              <a:extLst>
                <a:ext uri="{FF2B5EF4-FFF2-40B4-BE49-F238E27FC236}">
                  <a16:creationId xmlns:a16="http://schemas.microsoft.com/office/drawing/2014/main" id="{6D0C48B3-ACFD-43E1-959C-25E1F1665E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380" y="5578621"/>
              <a:ext cx="78950" cy="17544"/>
            </a:xfrm>
            <a:custGeom>
              <a:avLst/>
              <a:gdLst>
                <a:gd name="T0" fmla="*/ 106 w 108"/>
                <a:gd name="T1" fmla="*/ 0 h 24"/>
                <a:gd name="T2" fmla="*/ 106 w 108"/>
                <a:gd name="T3" fmla="*/ 0 h 24"/>
                <a:gd name="T4" fmla="*/ 49 w 108"/>
                <a:gd name="T5" fmla="*/ 0 h 24"/>
                <a:gd name="T6" fmla="*/ 4 w 108"/>
                <a:gd name="T7" fmla="*/ 0 h 24"/>
                <a:gd name="T8" fmla="*/ 2 w 108"/>
                <a:gd name="T9" fmla="*/ 0 h 24"/>
                <a:gd name="T10" fmla="*/ 0 w 108"/>
                <a:gd name="T11" fmla="*/ 24 h 24"/>
                <a:gd name="T12" fmla="*/ 108 w 108"/>
                <a:gd name="T13" fmla="*/ 24 h 24"/>
                <a:gd name="T14" fmla="*/ 106 w 108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8" h="24">
                  <a:moveTo>
                    <a:pt x="106" y="0"/>
                  </a:moveTo>
                  <a:lnTo>
                    <a:pt x="106" y="0"/>
                  </a:lnTo>
                  <a:lnTo>
                    <a:pt x="49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24"/>
                  </a:lnTo>
                  <a:lnTo>
                    <a:pt x="108" y="24"/>
                  </a:lnTo>
                  <a:lnTo>
                    <a:pt x="1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9" name="Rectangle 99">
              <a:extLst>
                <a:ext uri="{FF2B5EF4-FFF2-40B4-BE49-F238E27FC236}">
                  <a16:creationId xmlns:a16="http://schemas.microsoft.com/office/drawing/2014/main" id="{807CD9F6-26D6-4A47-9C9C-80AC1F99D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7002" y="5705087"/>
              <a:ext cx="206147" cy="6213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0" name="Rectangle 100">
              <a:extLst>
                <a:ext uri="{FF2B5EF4-FFF2-40B4-BE49-F238E27FC236}">
                  <a16:creationId xmlns:a16="http://schemas.microsoft.com/office/drawing/2014/main" id="{04CB3966-3C67-483F-99B7-AFFC0390DB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7002" y="5705087"/>
              <a:ext cx="206147" cy="62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1" name="Freeform 101">
              <a:extLst>
                <a:ext uri="{FF2B5EF4-FFF2-40B4-BE49-F238E27FC236}">
                  <a16:creationId xmlns:a16="http://schemas.microsoft.com/office/drawing/2014/main" id="{C4AA8406-88EE-4D78-8EEF-C1B85F7E5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892" y="5578621"/>
              <a:ext cx="181292" cy="126466"/>
            </a:xfrm>
            <a:custGeom>
              <a:avLst/>
              <a:gdLst>
                <a:gd name="T0" fmla="*/ 0 w 248"/>
                <a:gd name="T1" fmla="*/ 173 h 173"/>
                <a:gd name="T2" fmla="*/ 107 w 248"/>
                <a:gd name="T3" fmla="*/ 0 h 173"/>
                <a:gd name="T4" fmla="*/ 248 w 248"/>
                <a:gd name="T5" fmla="*/ 173 h 173"/>
                <a:gd name="T6" fmla="*/ 0 w 248"/>
                <a:gd name="T7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8" h="173">
                  <a:moveTo>
                    <a:pt x="0" y="173"/>
                  </a:moveTo>
                  <a:lnTo>
                    <a:pt x="107" y="0"/>
                  </a:lnTo>
                  <a:lnTo>
                    <a:pt x="248" y="173"/>
                  </a:lnTo>
                  <a:lnTo>
                    <a:pt x="0" y="173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2" name="Freeform 102">
              <a:extLst>
                <a:ext uri="{FF2B5EF4-FFF2-40B4-BE49-F238E27FC236}">
                  <a16:creationId xmlns:a16="http://schemas.microsoft.com/office/drawing/2014/main" id="{E2F61F68-3DAD-4475-88BD-29C9CD2412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892" y="5578621"/>
              <a:ext cx="181292" cy="126466"/>
            </a:xfrm>
            <a:custGeom>
              <a:avLst/>
              <a:gdLst>
                <a:gd name="T0" fmla="*/ 0 w 248"/>
                <a:gd name="T1" fmla="*/ 173 h 173"/>
                <a:gd name="T2" fmla="*/ 107 w 248"/>
                <a:gd name="T3" fmla="*/ 0 h 173"/>
                <a:gd name="T4" fmla="*/ 248 w 248"/>
                <a:gd name="T5" fmla="*/ 173 h 173"/>
                <a:gd name="T6" fmla="*/ 0 w 248"/>
                <a:gd name="T7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8" h="173">
                  <a:moveTo>
                    <a:pt x="0" y="173"/>
                  </a:moveTo>
                  <a:lnTo>
                    <a:pt x="107" y="0"/>
                  </a:lnTo>
                  <a:lnTo>
                    <a:pt x="248" y="173"/>
                  </a:lnTo>
                  <a:lnTo>
                    <a:pt x="0" y="17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3" name="Freeform 103">
              <a:extLst>
                <a:ext uri="{FF2B5EF4-FFF2-40B4-BE49-F238E27FC236}">
                  <a16:creationId xmlns:a16="http://schemas.microsoft.com/office/drawing/2014/main" id="{74B9FD30-67CD-44D8-9EF6-4005DF2707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2269" y="5587394"/>
              <a:ext cx="89915" cy="117694"/>
            </a:xfrm>
            <a:custGeom>
              <a:avLst/>
              <a:gdLst>
                <a:gd name="T0" fmla="*/ 4 w 52"/>
                <a:gd name="T1" fmla="*/ 11 h 68"/>
                <a:gd name="T2" fmla="*/ 14 w 52"/>
                <a:gd name="T3" fmla="*/ 0 h 68"/>
                <a:gd name="T4" fmla="*/ 52 w 52"/>
                <a:gd name="T5" fmla="*/ 68 h 68"/>
                <a:gd name="T6" fmla="*/ 4 w 52"/>
                <a:gd name="T7" fmla="*/ 1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8">
                  <a:moveTo>
                    <a:pt x="4" y="11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68"/>
                    <a:pt x="0" y="8"/>
                    <a:pt x="4" y="11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4" name="Freeform 104">
              <a:extLst>
                <a:ext uri="{FF2B5EF4-FFF2-40B4-BE49-F238E27FC236}">
                  <a16:creationId xmlns:a16="http://schemas.microsoft.com/office/drawing/2014/main" id="{9F799F87-28E3-4461-B47F-779F4B185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9579" y="5593973"/>
              <a:ext cx="10235" cy="12428"/>
            </a:xfrm>
            <a:custGeom>
              <a:avLst/>
              <a:gdLst>
                <a:gd name="T0" fmla="*/ 14 w 14"/>
                <a:gd name="T1" fmla="*/ 0 h 17"/>
                <a:gd name="T2" fmla="*/ 0 w 14"/>
                <a:gd name="T3" fmla="*/ 17 h 17"/>
                <a:gd name="T4" fmla="*/ 14 w 14"/>
                <a:gd name="T5" fmla="*/ 0 h 17"/>
                <a:gd name="T6" fmla="*/ 14 w 14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7">
                  <a:moveTo>
                    <a:pt x="14" y="0"/>
                  </a:moveTo>
                  <a:lnTo>
                    <a:pt x="0" y="17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283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5" name="Freeform 105">
              <a:extLst>
                <a:ext uri="{FF2B5EF4-FFF2-40B4-BE49-F238E27FC236}">
                  <a16:creationId xmlns:a16="http://schemas.microsoft.com/office/drawing/2014/main" id="{DE153EA2-3D42-44FD-997F-6AB1EC753C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9579" y="5593973"/>
              <a:ext cx="10235" cy="12428"/>
            </a:xfrm>
            <a:custGeom>
              <a:avLst/>
              <a:gdLst>
                <a:gd name="T0" fmla="*/ 14 w 14"/>
                <a:gd name="T1" fmla="*/ 0 h 17"/>
                <a:gd name="T2" fmla="*/ 0 w 14"/>
                <a:gd name="T3" fmla="*/ 17 h 17"/>
                <a:gd name="T4" fmla="*/ 14 w 14"/>
                <a:gd name="T5" fmla="*/ 0 h 17"/>
                <a:gd name="T6" fmla="*/ 14 w 14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7">
                  <a:moveTo>
                    <a:pt x="14" y="0"/>
                  </a:moveTo>
                  <a:lnTo>
                    <a:pt x="0" y="17"/>
                  </a:lnTo>
                  <a:lnTo>
                    <a:pt x="14" y="0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6" name="Freeform 106">
              <a:extLst>
                <a:ext uri="{FF2B5EF4-FFF2-40B4-BE49-F238E27FC236}">
                  <a16:creationId xmlns:a16="http://schemas.microsoft.com/office/drawing/2014/main" id="{601CD26E-6832-4B95-B978-7E8991C4B1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9579" y="5593973"/>
              <a:ext cx="82605" cy="111114"/>
            </a:xfrm>
            <a:custGeom>
              <a:avLst/>
              <a:gdLst>
                <a:gd name="T0" fmla="*/ 14 w 113"/>
                <a:gd name="T1" fmla="*/ 0 h 152"/>
                <a:gd name="T2" fmla="*/ 0 w 113"/>
                <a:gd name="T3" fmla="*/ 17 h 152"/>
                <a:gd name="T4" fmla="*/ 0 w 113"/>
                <a:gd name="T5" fmla="*/ 17 h 152"/>
                <a:gd name="T6" fmla="*/ 9 w 113"/>
                <a:gd name="T7" fmla="*/ 8 h 152"/>
                <a:gd name="T8" fmla="*/ 113 w 113"/>
                <a:gd name="T9" fmla="*/ 152 h 152"/>
                <a:gd name="T10" fmla="*/ 0 w 113"/>
                <a:gd name="T11" fmla="*/ 17 h 152"/>
                <a:gd name="T12" fmla="*/ 113 w 113"/>
                <a:gd name="T13" fmla="*/ 152 h 152"/>
                <a:gd name="T14" fmla="*/ 14 w 113"/>
                <a:gd name="T1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" h="152">
                  <a:moveTo>
                    <a:pt x="14" y="0"/>
                  </a:moveTo>
                  <a:lnTo>
                    <a:pt x="0" y="17"/>
                  </a:lnTo>
                  <a:lnTo>
                    <a:pt x="0" y="17"/>
                  </a:lnTo>
                  <a:lnTo>
                    <a:pt x="9" y="8"/>
                  </a:lnTo>
                  <a:lnTo>
                    <a:pt x="113" y="152"/>
                  </a:lnTo>
                  <a:lnTo>
                    <a:pt x="0" y="17"/>
                  </a:lnTo>
                  <a:lnTo>
                    <a:pt x="113" y="15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7" name="Freeform 107">
              <a:extLst>
                <a:ext uri="{FF2B5EF4-FFF2-40B4-BE49-F238E27FC236}">
                  <a16:creationId xmlns:a16="http://schemas.microsoft.com/office/drawing/2014/main" id="{3A9C02F2-C691-47A6-9720-A2FE64E44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9579" y="5593973"/>
              <a:ext cx="82605" cy="111114"/>
            </a:xfrm>
            <a:custGeom>
              <a:avLst/>
              <a:gdLst>
                <a:gd name="T0" fmla="*/ 14 w 113"/>
                <a:gd name="T1" fmla="*/ 0 h 152"/>
                <a:gd name="T2" fmla="*/ 0 w 113"/>
                <a:gd name="T3" fmla="*/ 17 h 152"/>
                <a:gd name="T4" fmla="*/ 0 w 113"/>
                <a:gd name="T5" fmla="*/ 17 h 152"/>
                <a:gd name="T6" fmla="*/ 9 w 113"/>
                <a:gd name="T7" fmla="*/ 8 h 152"/>
                <a:gd name="T8" fmla="*/ 113 w 113"/>
                <a:gd name="T9" fmla="*/ 152 h 152"/>
                <a:gd name="T10" fmla="*/ 0 w 113"/>
                <a:gd name="T11" fmla="*/ 17 h 152"/>
                <a:gd name="T12" fmla="*/ 113 w 113"/>
                <a:gd name="T13" fmla="*/ 152 h 152"/>
                <a:gd name="T14" fmla="*/ 14 w 113"/>
                <a:gd name="T1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" h="152">
                  <a:moveTo>
                    <a:pt x="14" y="0"/>
                  </a:moveTo>
                  <a:lnTo>
                    <a:pt x="0" y="17"/>
                  </a:lnTo>
                  <a:lnTo>
                    <a:pt x="0" y="17"/>
                  </a:lnTo>
                  <a:lnTo>
                    <a:pt x="9" y="8"/>
                  </a:lnTo>
                  <a:lnTo>
                    <a:pt x="113" y="152"/>
                  </a:lnTo>
                  <a:lnTo>
                    <a:pt x="0" y="17"/>
                  </a:lnTo>
                  <a:lnTo>
                    <a:pt x="113" y="152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8" name="Freeform 108">
              <a:extLst>
                <a:ext uri="{FF2B5EF4-FFF2-40B4-BE49-F238E27FC236}">
                  <a16:creationId xmlns:a16="http://schemas.microsoft.com/office/drawing/2014/main" id="{EA13D898-DB14-475C-8D1F-F9F195B828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9579" y="5599821"/>
              <a:ext cx="82605" cy="105266"/>
            </a:xfrm>
            <a:custGeom>
              <a:avLst/>
              <a:gdLst>
                <a:gd name="T0" fmla="*/ 9 w 113"/>
                <a:gd name="T1" fmla="*/ 0 h 144"/>
                <a:gd name="T2" fmla="*/ 0 w 113"/>
                <a:gd name="T3" fmla="*/ 9 h 144"/>
                <a:gd name="T4" fmla="*/ 113 w 113"/>
                <a:gd name="T5" fmla="*/ 144 h 144"/>
                <a:gd name="T6" fmla="*/ 9 w 113"/>
                <a:gd name="T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" h="144">
                  <a:moveTo>
                    <a:pt x="9" y="0"/>
                  </a:moveTo>
                  <a:lnTo>
                    <a:pt x="0" y="9"/>
                  </a:lnTo>
                  <a:lnTo>
                    <a:pt x="113" y="14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9" name="Freeform 109">
              <a:extLst>
                <a:ext uri="{FF2B5EF4-FFF2-40B4-BE49-F238E27FC236}">
                  <a16:creationId xmlns:a16="http://schemas.microsoft.com/office/drawing/2014/main" id="{A0096F40-2ACD-4EA4-8565-E31EDDE70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9579" y="5599821"/>
              <a:ext cx="82605" cy="105266"/>
            </a:xfrm>
            <a:custGeom>
              <a:avLst/>
              <a:gdLst>
                <a:gd name="T0" fmla="*/ 9 w 113"/>
                <a:gd name="T1" fmla="*/ 0 h 144"/>
                <a:gd name="T2" fmla="*/ 0 w 113"/>
                <a:gd name="T3" fmla="*/ 9 h 144"/>
                <a:gd name="T4" fmla="*/ 113 w 113"/>
                <a:gd name="T5" fmla="*/ 144 h 144"/>
                <a:gd name="T6" fmla="*/ 9 w 113"/>
                <a:gd name="T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" h="144">
                  <a:moveTo>
                    <a:pt x="9" y="0"/>
                  </a:moveTo>
                  <a:lnTo>
                    <a:pt x="0" y="9"/>
                  </a:lnTo>
                  <a:lnTo>
                    <a:pt x="113" y="144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0" name="Freeform 110">
              <a:extLst>
                <a:ext uri="{FF2B5EF4-FFF2-40B4-BE49-F238E27FC236}">
                  <a16:creationId xmlns:a16="http://schemas.microsoft.com/office/drawing/2014/main" id="{8F67CC6E-A89A-4181-A575-244597AA3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3643" y="4161179"/>
              <a:ext cx="776340" cy="639640"/>
            </a:xfrm>
            <a:custGeom>
              <a:avLst/>
              <a:gdLst>
                <a:gd name="T0" fmla="*/ 439 w 449"/>
                <a:gd name="T1" fmla="*/ 166 h 370"/>
                <a:gd name="T2" fmla="*/ 439 w 449"/>
                <a:gd name="T3" fmla="*/ 166 h 370"/>
                <a:gd name="T4" fmla="*/ 425 w 449"/>
                <a:gd name="T5" fmla="*/ 111 h 370"/>
                <a:gd name="T6" fmla="*/ 372 w 449"/>
                <a:gd name="T7" fmla="*/ 53 h 370"/>
                <a:gd name="T8" fmla="*/ 372 w 449"/>
                <a:gd name="T9" fmla="*/ 53 h 370"/>
                <a:gd name="T10" fmla="*/ 371 w 449"/>
                <a:gd name="T11" fmla="*/ 52 h 370"/>
                <a:gd name="T12" fmla="*/ 355 w 449"/>
                <a:gd name="T13" fmla="*/ 43 h 370"/>
                <a:gd name="T14" fmla="*/ 135 w 449"/>
                <a:gd name="T15" fmla="*/ 25 h 370"/>
                <a:gd name="T16" fmla="*/ 102 w 449"/>
                <a:gd name="T17" fmla="*/ 36 h 370"/>
                <a:gd name="T18" fmla="*/ 102 w 449"/>
                <a:gd name="T19" fmla="*/ 36 h 370"/>
                <a:gd name="T20" fmla="*/ 102 w 449"/>
                <a:gd name="T21" fmla="*/ 36 h 370"/>
                <a:gd name="T22" fmla="*/ 72 w 449"/>
                <a:gd name="T23" fmla="*/ 75 h 370"/>
                <a:gd name="T24" fmla="*/ 6 w 449"/>
                <a:gd name="T25" fmla="*/ 147 h 370"/>
                <a:gd name="T26" fmla="*/ 4 w 449"/>
                <a:gd name="T27" fmla="*/ 162 h 370"/>
                <a:gd name="T28" fmla="*/ 3 w 449"/>
                <a:gd name="T29" fmla="*/ 169 h 370"/>
                <a:gd name="T30" fmla="*/ 3 w 449"/>
                <a:gd name="T31" fmla="*/ 170 h 370"/>
                <a:gd name="T32" fmla="*/ 20 w 449"/>
                <a:gd name="T33" fmla="*/ 370 h 370"/>
                <a:gd name="T34" fmla="*/ 70 w 449"/>
                <a:gd name="T35" fmla="*/ 204 h 370"/>
                <a:gd name="T36" fmla="*/ 70 w 449"/>
                <a:gd name="T37" fmla="*/ 204 h 370"/>
                <a:gd name="T38" fmla="*/ 79 w 449"/>
                <a:gd name="T39" fmla="*/ 197 h 370"/>
                <a:gd name="T40" fmla="*/ 79 w 449"/>
                <a:gd name="T41" fmla="*/ 197 h 370"/>
                <a:gd name="T42" fmla="*/ 81 w 449"/>
                <a:gd name="T43" fmla="*/ 196 h 370"/>
                <a:gd name="T44" fmla="*/ 81 w 449"/>
                <a:gd name="T45" fmla="*/ 196 h 370"/>
                <a:gd name="T46" fmla="*/ 83 w 449"/>
                <a:gd name="T47" fmla="*/ 196 h 370"/>
                <a:gd name="T48" fmla="*/ 84 w 449"/>
                <a:gd name="T49" fmla="*/ 195 h 370"/>
                <a:gd name="T50" fmla="*/ 84 w 449"/>
                <a:gd name="T51" fmla="*/ 195 h 370"/>
                <a:gd name="T52" fmla="*/ 89 w 449"/>
                <a:gd name="T53" fmla="*/ 194 h 370"/>
                <a:gd name="T54" fmla="*/ 332 w 449"/>
                <a:gd name="T55" fmla="*/ 253 h 370"/>
                <a:gd name="T56" fmla="*/ 331 w 449"/>
                <a:gd name="T57" fmla="*/ 254 h 370"/>
                <a:gd name="T58" fmla="*/ 332 w 449"/>
                <a:gd name="T59" fmla="*/ 254 h 370"/>
                <a:gd name="T60" fmla="*/ 329 w 449"/>
                <a:gd name="T61" fmla="*/ 252 h 370"/>
                <a:gd name="T62" fmla="*/ 329 w 449"/>
                <a:gd name="T63" fmla="*/ 252 h 370"/>
                <a:gd name="T64" fmla="*/ 268 w 449"/>
                <a:gd name="T65" fmla="*/ 211 h 370"/>
                <a:gd name="T66" fmla="*/ 268 w 449"/>
                <a:gd name="T67" fmla="*/ 211 h 370"/>
                <a:gd name="T68" fmla="*/ 261 w 449"/>
                <a:gd name="T69" fmla="*/ 198 h 370"/>
                <a:gd name="T70" fmla="*/ 357 w 449"/>
                <a:gd name="T71" fmla="*/ 243 h 370"/>
                <a:gd name="T72" fmla="*/ 357 w 449"/>
                <a:gd name="T73" fmla="*/ 244 h 370"/>
                <a:gd name="T74" fmla="*/ 357 w 449"/>
                <a:gd name="T75" fmla="*/ 244 h 370"/>
                <a:gd name="T76" fmla="*/ 357 w 449"/>
                <a:gd name="T77" fmla="*/ 243 h 370"/>
                <a:gd name="T78" fmla="*/ 330 w 449"/>
                <a:gd name="T79" fmla="*/ 185 h 370"/>
                <a:gd name="T80" fmla="*/ 437 w 449"/>
                <a:gd name="T81" fmla="*/ 370 h 370"/>
                <a:gd name="T82" fmla="*/ 439 w 449"/>
                <a:gd name="T83" fmla="*/ 166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9" h="370">
                  <a:moveTo>
                    <a:pt x="439" y="166"/>
                  </a:moveTo>
                  <a:cubicBezTo>
                    <a:pt x="439" y="166"/>
                    <a:pt x="439" y="166"/>
                    <a:pt x="439" y="166"/>
                  </a:cubicBezTo>
                  <a:cubicBezTo>
                    <a:pt x="436" y="144"/>
                    <a:pt x="431" y="125"/>
                    <a:pt x="425" y="111"/>
                  </a:cubicBezTo>
                  <a:cubicBezTo>
                    <a:pt x="414" y="86"/>
                    <a:pt x="395" y="67"/>
                    <a:pt x="372" y="53"/>
                  </a:cubicBezTo>
                  <a:cubicBezTo>
                    <a:pt x="372" y="53"/>
                    <a:pt x="372" y="53"/>
                    <a:pt x="372" y="53"/>
                  </a:cubicBezTo>
                  <a:cubicBezTo>
                    <a:pt x="372" y="52"/>
                    <a:pt x="371" y="52"/>
                    <a:pt x="371" y="52"/>
                  </a:cubicBezTo>
                  <a:cubicBezTo>
                    <a:pt x="366" y="49"/>
                    <a:pt x="360" y="46"/>
                    <a:pt x="355" y="43"/>
                  </a:cubicBezTo>
                  <a:cubicBezTo>
                    <a:pt x="267" y="0"/>
                    <a:pt x="180" y="13"/>
                    <a:pt x="135" y="25"/>
                  </a:cubicBezTo>
                  <a:cubicBezTo>
                    <a:pt x="121" y="28"/>
                    <a:pt x="111" y="32"/>
                    <a:pt x="102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69" y="52"/>
                    <a:pt x="72" y="75"/>
                    <a:pt x="72" y="75"/>
                  </a:cubicBezTo>
                  <a:cubicBezTo>
                    <a:pt x="30" y="55"/>
                    <a:pt x="12" y="110"/>
                    <a:pt x="6" y="147"/>
                  </a:cubicBezTo>
                  <a:cubicBezTo>
                    <a:pt x="5" y="153"/>
                    <a:pt x="4" y="158"/>
                    <a:pt x="4" y="162"/>
                  </a:cubicBezTo>
                  <a:cubicBezTo>
                    <a:pt x="3" y="165"/>
                    <a:pt x="3" y="167"/>
                    <a:pt x="3" y="169"/>
                  </a:cubicBezTo>
                  <a:cubicBezTo>
                    <a:pt x="3" y="170"/>
                    <a:pt x="3" y="170"/>
                    <a:pt x="3" y="170"/>
                  </a:cubicBezTo>
                  <a:cubicBezTo>
                    <a:pt x="0" y="223"/>
                    <a:pt x="10" y="314"/>
                    <a:pt x="20" y="370"/>
                  </a:cubicBezTo>
                  <a:cubicBezTo>
                    <a:pt x="20" y="370"/>
                    <a:pt x="33" y="241"/>
                    <a:pt x="70" y="204"/>
                  </a:cubicBezTo>
                  <a:cubicBezTo>
                    <a:pt x="70" y="204"/>
                    <a:pt x="70" y="204"/>
                    <a:pt x="70" y="204"/>
                  </a:cubicBezTo>
                  <a:cubicBezTo>
                    <a:pt x="72" y="201"/>
                    <a:pt x="75" y="199"/>
                    <a:pt x="79" y="197"/>
                  </a:cubicBezTo>
                  <a:cubicBezTo>
                    <a:pt x="79" y="197"/>
                    <a:pt x="79" y="197"/>
                    <a:pt x="79" y="197"/>
                  </a:cubicBezTo>
                  <a:cubicBezTo>
                    <a:pt x="79" y="197"/>
                    <a:pt x="80" y="197"/>
                    <a:pt x="81" y="196"/>
                  </a:cubicBezTo>
                  <a:cubicBezTo>
                    <a:pt x="81" y="196"/>
                    <a:pt x="81" y="196"/>
                    <a:pt x="81" y="196"/>
                  </a:cubicBezTo>
                  <a:cubicBezTo>
                    <a:pt x="83" y="196"/>
                    <a:pt x="83" y="196"/>
                    <a:pt x="83" y="196"/>
                  </a:cubicBezTo>
                  <a:cubicBezTo>
                    <a:pt x="83" y="195"/>
                    <a:pt x="84" y="195"/>
                    <a:pt x="84" y="195"/>
                  </a:cubicBezTo>
                  <a:cubicBezTo>
                    <a:pt x="84" y="195"/>
                    <a:pt x="84" y="195"/>
                    <a:pt x="84" y="195"/>
                  </a:cubicBezTo>
                  <a:cubicBezTo>
                    <a:pt x="86" y="195"/>
                    <a:pt x="87" y="194"/>
                    <a:pt x="89" y="194"/>
                  </a:cubicBezTo>
                  <a:cubicBezTo>
                    <a:pt x="136" y="235"/>
                    <a:pt x="260" y="252"/>
                    <a:pt x="332" y="253"/>
                  </a:cubicBezTo>
                  <a:cubicBezTo>
                    <a:pt x="331" y="254"/>
                    <a:pt x="331" y="254"/>
                    <a:pt x="331" y="254"/>
                  </a:cubicBezTo>
                  <a:cubicBezTo>
                    <a:pt x="332" y="254"/>
                    <a:pt x="332" y="254"/>
                    <a:pt x="332" y="254"/>
                  </a:cubicBezTo>
                  <a:cubicBezTo>
                    <a:pt x="331" y="254"/>
                    <a:pt x="330" y="253"/>
                    <a:pt x="329" y="252"/>
                  </a:cubicBezTo>
                  <a:cubicBezTo>
                    <a:pt x="329" y="252"/>
                    <a:pt x="329" y="252"/>
                    <a:pt x="329" y="252"/>
                  </a:cubicBezTo>
                  <a:cubicBezTo>
                    <a:pt x="296" y="237"/>
                    <a:pt x="277" y="222"/>
                    <a:pt x="268" y="211"/>
                  </a:cubicBezTo>
                  <a:cubicBezTo>
                    <a:pt x="268" y="211"/>
                    <a:pt x="268" y="211"/>
                    <a:pt x="268" y="211"/>
                  </a:cubicBezTo>
                  <a:cubicBezTo>
                    <a:pt x="264" y="206"/>
                    <a:pt x="261" y="202"/>
                    <a:pt x="261" y="198"/>
                  </a:cubicBezTo>
                  <a:cubicBezTo>
                    <a:pt x="306" y="230"/>
                    <a:pt x="357" y="243"/>
                    <a:pt x="357" y="243"/>
                  </a:cubicBezTo>
                  <a:cubicBezTo>
                    <a:pt x="357" y="244"/>
                    <a:pt x="357" y="244"/>
                    <a:pt x="357" y="244"/>
                  </a:cubicBezTo>
                  <a:cubicBezTo>
                    <a:pt x="357" y="244"/>
                    <a:pt x="357" y="244"/>
                    <a:pt x="357" y="244"/>
                  </a:cubicBezTo>
                  <a:cubicBezTo>
                    <a:pt x="357" y="243"/>
                    <a:pt x="357" y="243"/>
                    <a:pt x="357" y="243"/>
                  </a:cubicBezTo>
                  <a:cubicBezTo>
                    <a:pt x="342" y="221"/>
                    <a:pt x="330" y="185"/>
                    <a:pt x="330" y="185"/>
                  </a:cubicBezTo>
                  <a:cubicBezTo>
                    <a:pt x="433" y="176"/>
                    <a:pt x="437" y="370"/>
                    <a:pt x="437" y="370"/>
                  </a:cubicBezTo>
                  <a:cubicBezTo>
                    <a:pt x="446" y="320"/>
                    <a:pt x="449" y="231"/>
                    <a:pt x="439" y="166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1" name="Rectangle 111">
              <a:extLst>
                <a:ext uri="{FF2B5EF4-FFF2-40B4-BE49-F238E27FC236}">
                  <a16:creationId xmlns:a16="http://schemas.microsoft.com/office/drawing/2014/main" id="{414FCAD5-0BCF-4351-B8F5-B138E2D4D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9774" y="5829360"/>
              <a:ext cx="1379430" cy="839939"/>
            </a:xfrm>
            <a:prstGeom prst="rect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2" name="Rectangle 112">
              <a:extLst>
                <a:ext uri="{FF2B5EF4-FFF2-40B4-BE49-F238E27FC236}">
                  <a16:creationId xmlns:a16="http://schemas.microsoft.com/office/drawing/2014/main" id="{D6F6E6A1-0D84-4C84-A242-72153811D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9774" y="5829360"/>
              <a:ext cx="1379430" cy="839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3" name="Rectangle 113">
              <a:extLst>
                <a:ext uri="{FF2B5EF4-FFF2-40B4-BE49-F238E27FC236}">
                  <a16:creationId xmlns:a16="http://schemas.microsoft.com/office/drawing/2014/main" id="{30DA679B-533C-4274-9318-74E358C822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5413" y="6799420"/>
              <a:ext cx="3512538" cy="9503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4" name="Rectangle 114">
              <a:extLst>
                <a:ext uri="{FF2B5EF4-FFF2-40B4-BE49-F238E27FC236}">
                  <a16:creationId xmlns:a16="http://schemas.microsoft.com/office/drawing/2014/main" id="{3EC4818B-663C-40F8-86AE-1473DAB90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9774" y="6669299"/>
              <a:ext cx="1379430" cy="13012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5" name="Freeform 115">
              <a:extLst>
                <a:ext uri="{FF2B5EF4-FFF2-40B4-BE49-F238E27FC236}">
                  <a16:creationId xmlns:a16="http://schemas.microsoft.com/office/drawing/2014/main" id="{00626698-3CCF-4FAA-9EF3-72D85A60D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0703" y="5558153"/>
              <a:ext cx="209071" cy="1111146"/>
            </a:xfrm>
            <a:custGeom>
              <a:avLst/>
              <a:gdLst>
                <a:gd name="T0" fmla="*/ 121 w 121"/>
                <a:gd name="T1" fmla="*/ 643 h 643"/>
                <a:gd name="T2" fmla="*/ 103 w 121"/>
                <a:gd name="T3" fmla="*/ 368 h 643"/>
                <a:gd name="T4" fmla="*/ 92 w 121"/>
                <a:gd name="T5" fmla="*/ 198 h 643"/>
                <a:gd name="T6" fmla="*/ 69 w 121"/>
                <a:gd name="T7" fmla="*/ 0 h 643"/>
                <a:gd name="T8" fmla="*/ 3 w 121"/>
                <a:gd name="T9" fmla="*/ 262 h 643"/>
                <a:gd name="T10" fmla="*/ 3 w 121"/>
                <a:gd name="T11" fmla="*/ 262 h 643"/>
                <a:gd name="T12" fmla="*/ 0 w 121"/>
                <a:gd name="T13" fmla="*/ 284 h 643"/>
                <a:gd name="T14" fmla="*/ 6 w 121"/>
                <a:gd name="T15" fmla="*/ 313 h 643"/>
                <a:gd name="T16" fmla="*/ 6 w 121"/>
                <a:gd name="T17" fmla="*/ 314 h 643"/>
                <a:gd name="T18" fmla="*/ 121 w 121"/>
                <a:gd name="T19" fmla="*/ 643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643">
                  <a:moveTo>
                    <a:pt x="121" y="643"/>
                  </a:moveTo>
                  <a:cubicBezTo>
                    <a:pt x="103" y="368"/>
                    <a:pt x="103" y="368"/>
                    <a:pt x="103" y="368"/>
                  </a:cubicBezTo>
                  <a:cubicBezTo>
                    <a:pt x="92" y="198"/>
                    <a:pt x="92" y="198"/>
                    <a:pt x="92" y="198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3" y="262"/>
                    <a:pt x="3" y="262"/>
                    <a:pt x="3" y="262"/>
                  </a:cubicBezTo>
                  <a:cubicBezTo>
                    <a:pt x="3" y="262"/>
                    <a:pt x="3" y="262"/>
                    <a:pt x="3" y="262"/>
                  </a:cubicBezTo>
                  <a:cubicBezTo>
                    <a:pt x="1" y="269"/>
                    <a:pt x="0" y="276"/>
                    <a:pt x="0" y="284"/>
                  </a:cubicBezTo>
                  <a:cubicBezTo>
                    <a:pt x="0" y="294"/>
                    <a:pt x="2" y="304"/>
                    <a:pt x="6" y="313"/>
                  </a:cubicBezTo>
                  <a:cubicBezTo>
                    <a:pt x="6" y="314"/>
                    <a:pt x="6" y="314"/>
                    <a:pt x="6" y="314"/>
                  </a:cubicBezTo>
                  <a:lnTo>
                    <a:pt x="121" y="64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6" name="Freeform 116">
              <a:extLst>
                <a:ext uri="{FF2B5EF4-FFF2-40B4-BE49-F238E27FC236}">
                  <a16:creationId xmlns:a16="http://schemas.microsoft.com/office/drawing/2014/main" id="{337BDD13-07EB-4537-A88D-F9850E216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203" y="5558153"/>
              <a:ext cx="209802" cy="1111146"/>
            </a:xfrm>
            <a:custGeom>
              <a:avLst/>
              <a:gdLst>
                <a:gd name="T0" fmla="*/ 0 w 121"/>
                <a:gd name="T1" fmla="*/ 643 h 643"/>
                <a:gd name="T2" fmla="*/ 18 w 121"/>
                <a:gd name="T3" fmla="*/ 368 h 643"/>
                <a:gd name="T4" fmla="*/ 30 w 121"/>
                <a:gd name="T5" fmla="*/ 198 h 643"/>
                <a:gd name="T6" fmla="*/ 53 w 121"/>
                <a:gd name="T7" fmla="*/ 0 h 643"/>
                <a:gd name="T8" fmla="*/ 118 w 121"/>
                <a:gd name="T9" fmla="*/ 262 h 643"/>
                <a:gd name="T10" fmla="*/ 118 w 121"/>
                <a:gd name="T11" fmla="*/ 262 h 643"/>
                <a:gd name="T12" fmla="*/ 121 w 121"/>
                <a:gd name="T13" fmla="*/ 284 h 643"/>
                <a:gd name="T14" fmla="*/ 115 w 121"/>
                <a:gd name="T15" fmla="*/ 313 h 643"/>
                <a:gd name="T16" fmla="*/ 115 w 121"/>
                <a:gd name="T17" fmla="*/ 314 h 643"/>
                <a:gd name="T18" fmla="*/ 0 w 121"/>
                <a:gd name="T19" fmla="*/ 643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643">
                  <a:moveTo>
                    <a:pt x="0" y="643"/>
                  </a:moveTo>
                  <a:cubicBezTo>
                    <a:pt x="18" y="368"/>
                    <a:pt x="18" y="368"/>
                    <a:pt x="18" y="368"/>
                  </a:cubicBezTo>
                  <a:cubicBezTo>
                    <a:pt x="30" y="198"/>
                    <a:pt x="30" y="198"/>
                    <a:pt x="30" y="198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18" y="262"/>
                    <a:pt x="118" y="262"/>
                    <a:pt x="118" y="262"/>
                  </a:cubicBezTo>
                  <a:cubicBezTo>
                    <a:pt x="118" y="262"/>
                    <a:pt x="118" y="262"/>
                    <a:pt x="118" y="262"/>
                  </a:cubicBezTo>
                  <a:cubicBezTo>
                    <a:pt x="120" y="269"/>
                    <a:pt x="121" y="276"/>
                    <a:pt x="121" y="284"/>
                  </a:cubicBezTo>
                  <a:cubicBezTo>
                    <a:pt x="121" y="294"/>
                    <a:pt x="119" y="304"/>
                    <a:pt x="115" y="313"/>
                  </a:cubicBezTo>
                  <a:cubicBezTo>
                    <a:pt x="115" y="314"/>
                    <a:pt x="115" y="314"/>
                    <a:pt x="115" y="314"/>
                  </a:cubicBezTo>
                  <a:lnTo>
                    <a:pt x="0" y="64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7" name="Oval 117">
              <a:extLst>
                <a:ext uri="{FF2B5EF4-FFF2-40B4-BE49-F238E27FC236}">
                  <a16:creationId xmlns:a16="http://schemas.microsoft.com/office/drawing/2014/main" id="{940B5AA4-91FC-47B5-9ECC-E0B608304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3360" y="6161242"/>
              <a:ext cx="176175" cy="176175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8" name="Freeform 118">
              <a:extLst>
                <a:ext uri="{FF2B5EF4-FFF2-40B4-BE49-F238E27FC236}">
                  <a16:creationId xmlns:a16="http://schemas.microsoft.com/office/drawing/2014/main" id="{135EC500-3B82-4054-BAA7-E640E432D2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5060" y="6444877"/>
              <a:ext cx="363315" cy="354543"/>
            </a:xfrm>
            <a:custGeom>
              <a:avLst/>
              <a:gdLst>
                <a:gd name="T0" fmla="*/ 52 w 210"/>
                <a:gd name="T1" fmla="*/ 0 h 205"/>
                <a:gd name="T2" fmla="*/ 52 w 210"/>
                <a:gd name="T3" fmla="*/ 16 h 205"/>
                <a:gd name="T4" fmla="*/ 0 w 210"/>
                <a:gd name="T5" fmla="*/ 97 h 205"/>
                <a:gd name="T6" fmla="*/ 52 w 210"/>
                <a:gd name="T7" fmla="*/ 178 h 205"/>
                <a:gd name="T8" fmla="*/ 52 w 210"/>
                <a:gd name="T9" fmla="*/ 205 h 205"/>
                <a:gd name="T10" fmla="*/ 210 w 210"/>
                <a:gd name="T11" fmla="*/ 205 h 205"/>
                <a:gd name="T12" fmla="*/ 210 w 210"/>
                <a:gd name="T13" fmla="*/ 0 h 205"/>
                <a:gd name="T14" fmla="*/ 52 w 210"/>
                <a:gd name="T15" fmla="*/ 0 h 205"/>
                <a:gd name="T16" fmla="*/ 29 w 210"/>
                <a:gd name="T17" fmla="*/ 147 h 205"/>
                <a:gd name="T18" fmla="*/ 26 w 210"/>
                <a:gd name="T19" fmla="*/ 97 h 205"/>
                <a:gd name="T20" fmla="*/ 52 w 210"/>
                <a:gd name="T21" fmla="*/ 42 h 205"/>
                <a:gd name="T22" fmla="*/ 52 w 210"/>
                <a:gd name="T23" fmla="*/ 152 h 205"/>
                <a:gd name="T24" fmla="*/ 29 w 210"/>
                <a:gd name="T25" fmla="*/ 14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0" h="205">
                  <a:moveTo>
                    <a:pt x="52" y="0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7" y="16"/>
                    <a:pt x="0" y="34"/>
                    <a:pt x="0" y="97"/>
                  </a:cubicBezTo>
                  <a:cubicBezTo>
                    <a:pt x="0" y="154"/>
                    <a:pt x="0" y="178"/>
                    <a:pt x="52" y="178"/>
                  </a:cubicBezTo>
                  <a:cubicBezTo>
                    <a:pt x="52" y="205"/>
                    <a:pt x="52" y="205"/>
                    <a:pt x="52" y="205"/>
                  </a:cubicBezTo>
                  <a:cubicBezTo>
                    <a:pt x="210" y="205"/>
                    <a:pt x="210" y="205"/>
                    <a:pt x="210" y="205"/>
                  </a:cubicBezTo>
                  <a:cubicBezTo>
                    <a:pt x="210" y="0"/>
                    <a:pt x="210" y="0"/>
                    <a:pt x="210" y="0"/>
                  </a:cubicBezTo>
                  <a:lnTo>
                    <a:pt x="52" y="0"/>
                  </a:lnTo>
                  <a:close/>
                  <a:moveTo>
                    <a:pt x="29" y="147"/>
                  </a:moveTo>
                  <a:cubicBezTo>
                    <a:pt x="26" y="140"/>
                    <a:pt x="26" y="122"/>
                    <a:pt x="26" y="97"/>
                  </a:cubicBezTo>
                  <a:cubicBezTo>
                    <a:pt x="26" y="42"/>
                    <a:pt x="28" y="42"/>
                    <a:pt x="52" y="42"/>
                  </a:cubicBezTo>
                  <a:cubicBezTo>
                    <a:pt x="52" y="152"/>
                    <a:pt x="52" y="152"/>
                    <a:pt x="52" y="152"/>
                  </a:cubicBezTo>
                  <a:cubicBezTo>
                    <a:pt x="32" y="152"/>
                    <a:pt x="30" y="149"/>
                    <a:pt x="29" y="147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9" name="Freeform 119">
              <a:extLst>
                <a:ext uri="{FF2B5EF4-FFF2-40B4-BE49-F238E27FC236}">
                  <a16:creationId xmlns:a16="http://schemas.microsoft.com/office/drawing/2014/main" id="{5FF9F34A-1C14-4CFD-B728-1D22BF3BB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1276" y="6709505"/>
              <a:ext cx="60675" cy="51902"/>
            </a:xfrm>
            <a:custGeom>
              <a:avLst/>
              <a:gdLst>
                <a:gd name="T0" fmla="*/ 19 w 83"/>
                <a:gd name="T1" fmla="*/ 71 h 71"/>
                <a:gd name="T2" fmla="*/ 0 w 83"/>
                <a:gd name="T3" fmla="*/ 35 h 71"/>
                <a:gd name="T4" fmla="*/ 19 w 83"/>
                <a:gd name="T5" fmla="*/ 0 h 71"/>
                <a:gd name="T6" fmla="*/ 62 w 83"/>
                <a:gd name="T7" fmla="*/ 0 h 71"/>
                <a:gd name="T8" fmla="*/ 83 w 83"/>
                <a:gd name="T9" fmla="*/ 35 h 71"/>
                <a:gd name="T10" fmla="*/ 62 w 83"/>
                <a:gd name="T11" fmla="*/ 71 h 71"/>
                <a:gd name="T12" fmla="*/ 19 w 83"/>
                <a:gd name="T13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1">
                  <a:moveTo>
                    <a:pt x="19" y="71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62" y="0"/>
                  </a:lnTo>
                  <a:lnTo>
                    <a:pt x="83" y="35"/>
                  </a:lnTo>
                  <a:lnTo>
                    <a:pt x="62" y="71"/>
                  </a:lnTo>
                  <a:lnTo>
                    <a:pt x="19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40" name="Freeform 120">
              <a:extLst>
                <a:ext uri="{FF2B5EF4-FFF2-40B4-BE49-F238E27FC236}">
                  <a16:creationId xmlns:a16="http://schemas.microsoft.com/office/drawing/2014/main" id="{C963706C-D4BC-4795-8809-93B32C885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2326" y="6709505"/>
              <a:ext cx="58481" cy="51902"/>
            </a:xfrm>
            <a:custGeom>
              <a:avLst/>
              <a:gdLst>
                <a:gd name="T0" fmla="*/ 19 w 80"/>
                <a:gd name="T1" fmla="*/ 71 h 71"/>
                <a:gd name="T2" fmla="*/ 0 w 80"/>
                <a:gd name="T3" fmla="*/ 35 h 71"/>
                <a:gd name="T4" fmla="*/ 19 w 80"/>
                <a:gd name="T5" fmla="*/ 0 h 71"/>
                <a:gd name="T6" fmla="*/ 61 w 80"/>
                <a:gd name="T7" fmla="*/ 0 h 71"/>
                <a:gd name="T8" fmla="*/ 80 w 80"/>
                <a:gd name="T9" fmla="*/ 35 h 71"/>
                <a:gd name="T10" fmla="*/ 61 w 80"/>
                <a:gd name="T11" fmla="*/ 71 h 71"/>
                <a:gd name="T12" fmla="*/ 19 w 80"/>
                <a:gd name="T13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71">
                  <a:moveTo>
                    <a:pt x="19" y="71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61" y="0"/>
                  </a:lnTo>
                  <a:lnTo>
                    <a:pt x="80" y="35"/>
                  </a:lnTo>
                  <a:lnTo>
                    <a:pt x="61" y="71"/>
                  </a:lnTo>
                  <a:lnTo>
                    <a:pt x="19" y="7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41" name="Freeform 121">
              <a:extLst>
                <a:ext uri="{FF2B5EF4-FFF2-40B4-BE49-F238E27FC236}">
                  <a16:creationId xmlns:a16="http://schemas.microsoft.com/office/drawing/2014/main" id="{64BB8CED-DA5D-4ECD-91F6-67F63B917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6300" y="6709505"/>
              <a:ext cx="59944" cy="51902"/>
            </a:xfrm>
            <a:custGeom>
              <a:avLst/>
              <a:gdLst>
                <a:gd name="T0" fmla="*/ 21 w 82"/>
                <a:gd name="T1" fmla="*/ 71 h 71"/>
                <a:gd name="T2" fmla="*/ 0 w 82"/>
                <a:gd name="T3" fmla="*/ 35 h 71"/>
                <a:gd name="T4" fmla="*/ 21 w 82"/>
                <a:gd name="T5" fmla="*/ 0 h 71"/>
                <a:gd name="T6" fmla="*/ 64 w 82"/>
                <a:gd name="T7" fmla="*/ 0 h 71"/>
                <a:gd name="T8" fmla="*/ 82 w 82"/>
                <a:gd name="T9" fmla="*/ 35 h 71"/>
                <a:gd name="T10" fmla="*/ 64 w 82"/>
                <a:gd name="T11" fmla="*/ 71 h 71"/>
                <a:gd name="T12" fmla="*/ 21 w 82"/>
                <a:gd name="T13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71">
                  <a:moveTo>
                    <a:pt x="21" y="71"/>
                  </a:moveTo>
                  <a:lnTo>
                    <a:pt x="0" y="35"/>
                  </a:lnTo>
                  <a:lnTo>
                    <a:pt x="21" y="0"/>
                  </a:lnTo>
                  <a:lnTo>
                    <a:pt x="64" y="0"/>
                  </a:lnTo>
                  <a:lnTo>
                    <a:pt x="82" y="35"/>
                  </a:lnTo>
                  <a:lnTo>
                    <a:pt x="64" y="71"/>
                  </a:lnTo>
                  <a:lnTo>
                    <a:pt x="21" y="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cxnSp>
        <p:nvCxnSpPr>
          <p:cNvPr id="143" name="PA_库_StraightArrowConnector 1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C3CB3FB1-3181-4D18-A571-9A52503741B2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 flipH="1" flipV="1">
            <a:off x="4408846" y="3428999"/>
            <a:ext cx="260872" cy="388116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PA_库_StraightArrowConnector 19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A927AF39-0203-4FAC-AD38-08198B665574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 flipV="1">
            <a:off x="5531072" y="3445147"/>
            <a:ext cx="267106" cy="42874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194272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2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1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9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7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26" grpId="0" autoUpdateAnimBg="0"/>
      <p:bldP spid="27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3" name="PA_库_图片 1094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43" t="4251" r="8255" b="257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grpSp>
        <p:nvGrpSpPr>
          <p:cNvPr id="10946" name="PA_库_组合 10945"/>
          <p:cNvGrpSpPr/>
          <p:nvPr>
            <p:custDataLst>
              <p:tags r:id="rId2"/>
            </p:custDataLst>
          </p:nvPr>
        </p:nvGrpSpPr>
        <p:grpSpPr>
          <a:xfrm>
            <a:off x="3942907" y="1275907"/>
            <a:ext cx="4306186" cy="4306186"/>
            <a:chOff x="3942907" y="1275907"/>
            <a:chExt cx="4306186" cy="4306186"/>
          </a:xfrm>
        </p:grpSpPr>
        <p:sp>
          <p:nvSpPr>
            <p:cNvPr id="10945" name="八角星 10944"/>
            <p:cNvSpPr/>
            <p:nvPr/>
          </p:nvSpPr>
          <p:spPr>
            <a:xfrm>
              <a:off x="3942907" y="1275907"/>
              <a:ext cx="4306186" cy="4306186"/>
            </a:xfrm>
            <a:prstGeom prst="star8">
              <a:avLst>
                <a:gd name="adj" fmla="val 41451"/>
              </a:avLst>
            </a:prstGeom>
            <a:gradFill flip="none" rotWithShape="1">
              <a:gsLst>
                <a:gs pos="0">
                  <a:srgbClr val="383226"/>
                </a:gs>
                <a:gs pos="100000">
                  <a:srgbClr val="95886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26" name="八角星 5825"/>
            <p:cNvSpPr/>
            <p:nvPr/>
          </p:nvSpPr>
          <p:spPr>
            <a:xfrm>
              <a:off x="4116571" y="1454888"/>
              <a:ext cx="3948223" cy="3948223"/>
            </a:xfrm>
            <a:prstGeom prst="star8">
              <a:avLst>
                <a:gd name="adj" fmla="val 41451"/>
              </a:avLst>
            </a:prstGeom>
            <a:noFill/>
            <a:ln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952" name="PA_库_文本框 10951"/>
          <p:cNvSpPr txBox="1"/>
          <p:nvPr>
            <p:custDataLst>
              <p:tags r:id="rId3"/>
            </p:custDataLst>
          </p:nvPr>
        </p:nvSpPr>
        <p:spPr>
          <a:xfrm>
            <a:off x="4436430" y="2783827"/>
            <a:ext cx="326243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+mj-ea"/>
                <a:ea typeface="+mj-ea"/>
              </a:rPr>
              <a:t>主要功能模块</a:t>
            </a:r>
            <a:endParaRPr lang="en-US" altLang="zh-CN" sz="4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6000" dirty="0">
                <a:solidFill>
                  <a:schemeClr val="bg1"/>
                </a:solidFill>
                <a:latin typeface="+mj-ea"/>
                <a:ea typeface="+mj-ea"/>
              </a:rPr>
              <a:t>和进度</a:t>
            </a:r>
          </a:p>
        </p:txBody>
      </p:sp>
      <p:cxnSp>
        <p:nvCxnSpPr>
          <p:cNvPr id="5836" name="PA_库_直接连接符 5835"/>
          <p:cNvCxnSpPr/>
          <p:nvPr>
            <p:custDataLst>
              <p:tags r:id="rId4"/>
            </p:custDataLst>
          </p:nvPr>
        </p:nvCxnSpPr>
        <p:spPr>
          <a:xfrm>
            <a:off x="5517410" y="2783827"/>
            <a:ext cx="1146544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56" name="PA_库_文本框 10955"/>
          <p:cNvSpPr txBox="1"/>
          <p:nvPr>
            <p:custDataLst>
              <p:tags r:id="rId5"/>
            </p:custDataLst>
          </p:nvPr>
        </p:nvSpPr>
        <p:spPr>
          <a:xfrm>
            <a:off x="5678777" y="1896959"/>
            <a:ext cx="8238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</a:rPr>
              <a:t>2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1530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750"/>
                                        <p:tgtEl>
                                          <p:spTgt spid="10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9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9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09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09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5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5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109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09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2" grpId="0" autoUpdateAnimBg="0"/>
      <p:bldP spid="10956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库_文本框 4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1"/>
            </p:custDataLst>
          </p:nvPr>
        </p:nvSpPr>
        <p:spPr>
          <a:xfrm>
            <a:off x="3183484" y="805174"/>
            <a:ext cx="1161143" cy="5797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kern="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400" b="1" dirty="0">
                <a:latin typeface="造字工房悦黑演示版纤细体" pitchFamily="50" charset="-122"/>
                <a:ea typeface="造字工房悦黑演示版纤细体" pitchFamily="50" charset="-122"/>
              </a:rPr>
              <a:t>一</a:t>
            </a:r>
          </a:p>
        </p:txBody>
      </p:sp>
      <p:sp>
        <p:nvSpPr>
          <p:cNvPr id="6" name="PA_库_文本框 5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/>
          <p:cNvSpPr txBox="1"/>
          <p:nvPr>
            <p:custDataLst>
              <p:tags r:id="rId2"/>
            </p:custDataLst>
          </p:nvPr>
        </p:nvSpPr>
        <p:spPr>
          <a:xfrm>
            <a:off x="4701341" y="885512"/>
            <a:ext cx="3114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造字工房悦黑演示版纤细体" pitchFamily="50" charset="-122"/>
                <a:ea typeface="造字工房悦黑演示版纤细体" pitchFamily="50" charset="-122"/>
              </a:rPr>
              <a:t>主要功能模块</a:t>
            </a:r>
          </a:p>
        </p:txBody>
      </p:sp>
      <p:pic>
        <p:nvPicPr>
          <p:cNvPr id="12" name="PA_库_图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536" y="538996"/>
            <a:ext cx="2340237" cy="1532812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AD07A8C4-B7FC-461E-A0FA-2E77518F9493}"/>
              </a:ext>
            </a:extLst>
          </p:cNvPr>
          <p:cNvSpPr/>
          <p:nvPr/>
        </p:nvSpPr>
        <p:spPr>
          <a:xfrm>
            <a:off x="5131842" y="2547008"/>
            <a:ext cx="2686051" cy="2014538"/>
          </a:xfrm>
          <a:prstGeom prst="ellipse">
            <a:avLst/>
          </a:prstGeom>
          <a:solidFill>
            <a:srgbClr val="38322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交通大数据网站</a:t>
            </a:r>
            <a:endParaRPr lang="zh-HK" altLang="en-US" sz="28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E7F63B3F-8EBC-4131-B746-CBD030270CA9}"/>
              </a:ext>
            </a:extLst>
          </p:cNvPr>
          <p:cNvSpPr/>
          <p:nvPr/>
        </p:nvSpPr>
        <p:spPr>
          <a:xfrm>
            <a:off x="7327299" y="1287090"/>
            <a:ext cx="2539372" cy="1381561"/>
          </a:xfrm>
          <a:prstGeom prst="ellipse">
            <a:avLst/>
          </a:prstGeom>
          <a:solidFill>
            <a:srgbClr val="38322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交叉口</a:t>
            </a:r>
            <a:endParaRPr lang="en-US" altLang="zh-CN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双时域图分析</a:t>
            </a:r>
            <a:endParaRPr lang="zh-HK" altLang="en-US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A7932FCD-56E0-4786-AF12-AF50E0355939}"/>
              </a:ext>
            </a:extLst>
          </p:cNvPr>
          <p:cNvSpPr/>
          <p:nvPr/>
        </p:nvSpPr>
        <p:spPr>
          <a:xfrm>
            <a:off x="8112025" y="3226147"/>
            <a:ext cx="3288477" cy="2157014"/>
          </a:xfrm>
          <a:prstGeom prst="ellipse">
            <a:avLst/>
          </a:prstGeom>
          <a:solidFill>
            <a:srgbClr val="38322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周期、相位序列和红绿灯时间优化</a:t>
            </a:r>
            <a:endParaRPr lang="zh-HK" altLang="en-US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12F8ED7B-CDB7-4991-9BA1-DED3D196FD13}"/>
              </a:ext>
            </a:extLst>
          </p:cNvPr>
          <p:cNvSpPr/>
          <p:nvPr/>
        </p:nvSpPr>
        <p:spPr>
          <a:xfrm>
            <a:off x="1265441" y="2577800"/>
            <a:ext cx="1842081" cy="1381561"/>
          </a:xfrm>
          <a:prstGeom prst="ellipse">
            <a:avLst/>
          </a:prstGeom>
          <a:solidFill>
            <a:srgbClr val="38322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相位差</a:t>
            </a:r>
            <a:endParaRPr lang="en-US" altLang="zh-CN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zh-HK" altLang="en-US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3A9CAC9B-C247-4DA2-BB8F-1E9EE547EECC}"/>
              </a:ext>
            </a:extLst>
          </p:cNvPr>
          <p:cNvSpPr/>
          <p:nvPr/>
        </p:nvSpPr>
        <p:spPr>
          <a:xfrm>
            <a:off x="3212016" y="1496868"/>
            <a:ext cx="1625694" cy="1276981"/>
          </a:xfrm>
          <a:prstGeom prst="ellipse">
            <a:avLst/>
          </a:prstGeom>
          <a:solidFill>
            <a:srgbClr val="38322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数据监测</a:t>
            </a:r>
            <a:endParaRPr lang="zh-HK" altLang="en-US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C1126CD5-5473-4B17-ACB9-A709F0526D3B}"/>
              </a:ext>
            </a:extLst>
          </p:cNvPr>
          <p:cNvCxnSpPr>
            <a:cxnSpLocks/>
          </p:cNvCxnSpPr>
          <p:nvPr/>
        </p:nvCxnSpPr>
        <p:spPr>
          <a:xfrm>
            <a:off x="4358890" y="2345643"/>
            <a:ext cx="994602" cy="880503"/>
          </a:xfrm>
          <a:prstGeom prst="line">
            <a:avLst/>
          </a:prstGeom>
          <a:ln w="28575">
            <a:solidFill>
              <a:srgbClr val="3832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FAB27CD1-3A91-4C3C-A7A2-1DA076D21582}"/>
              </a:ext>
            </a:extLst>
          </p:cNvPr>
          <p:cNvCxnSpPr/>
          <p:nvPr/>
        </p:nvCxnSpPr>
        <p:spPr>
          <a:xfrm flipV="1">
            <a:off x="4729759" y="4026586"/>
            <a:ext cx="1343105" cy="610075"/>
          </a:xfrm>
          <a:prstGeom prst="line">
            <a:avLst/>
          </a:prstGeom>
          <a:ln w="28575">
            <a:solidFill>
              <a:srgbClr val="3832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4A52C7E7-C747-46DB-976D-80CFD77D505E}"/>
              </a:ext>
            </a:extLst>
          </p:cNvPr>
          <p:cNvCxnSpPr>
            <a:cxnSpLocks/>
          </p:cNvCxnSpPr>
          <p:nvPr/>
        </p:nvCxnSpPr>
        <p:spPr>
          <a:xfrm flipH="1" flipV="1">
            <a:off x="7557821" y="4026588"/>
            <a:ext cx="1033024" cy="221592"/>
          </a:xfrm>
          <a:prstGeom prst="line">
            <a:avLst/>
          </a:prstGeom>
          <a:ln w="28575">
            <a:solidFill>
              <a:srgbClr val="3832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0D757AEF-6EE5-4DDE-A665-59344067BC7C}"/>
              </a:ext>
            </a:extLst>
          </p:cNvPr>
          <p:cNvCxnSpPr>
            <a:cxnSpLocks/>
          </p:cNvCxnSpPr>
          <p:nvPr/>
        </p:nvCxnSpPr>
        <p:spPr>
          <a:xfrm flipH="1">
            <a:off x="7300067" y="2471893"/>
            <a:ext cx="515502" cy="640895"/>
          </a:xfrm>
          <a:prstGeom prst="line">
            <a:avLst/>
          </a:prstGeom>
          <a:ln w="28575">
            <a:solidFill>
              <a:srgbClr val="3832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330E6622-FDBD-401F-B742-2E8B578892AC}"/>
              </a:ext>
            </a:extLst>
          </p:cNvPr>
          <p:cNvCxnSpPr>
            <a:cxnSpLocks/>
            <a:stCxn id="31" idx="2"/>
          </p:cNvCxnSpPr>
          <p:nvPr/>
        </p:nvCxnSpPr>
        <p:spPr>
          <a:xfrm flipH="1" flipV="1">
            <a:off x="2942108" y="3262061"/>
            <a:ext cx="2189734" cy="292216"/>
          </a:xfrm>
          <a:prstGeom prst="line">
            <a:avLst/>
          </a:prstGeom>
          <a:ln w="28575">
            <a:solidFill>
              <a:srgbClr val="3832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椭圆 53">
            <a:extLst>
              <a:ext uri="{FF2B5EF4-FFF2-40B4-BE49-F238E27FC236}">
                <a16:creationId xmlns:a16="http://schemas.microsoft.com/office/drawing/2014/main" id="{7A2C21FD-CE8E-4833-A632-509AF41F9AE4}"/>
              </a:ext>
            </a:extLst>
          </p:cNvPr>
          <p:cNvSpPr/>
          <p:nvPr/>
        </p:nvSpPr>
        <p:spPr>
          <a:xfrm>
            <a:off x="2826773" y="3910408"/>
            <a:ext cx="2068642" cy="1725068"/>
          </a:xfrm>
          <a:prstGeom prst="ellipse">
            <a:avLst/>
          </a:prstGeom>
          <a:solidFill>
            <a:srgbClr val="38322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交叉口</a:t>
            </a:r>
            <a:endParaRPr lang="en-US" altLang="zh-CN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流量分析</a:t>
            </a:r>
            <a:endParaRPr lang="zh-HK" altLang="en-US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76446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1DFA0E1-4801-45CB-92F7-8A533D151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91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库_文本框 3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8FC92571-EB1A-441C-A8A3-DDE1FB003E4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48939" y="380383"/>
            <a:ext cx="67099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i="1" dirty="0">
                <a:solidFill>
                  <a:prstClr val="black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单车道绿灯浪费时间估计算法</a:t>
            </a:r>
            <a:endParaRPr kumimoji="0" lang="zh-CN" altLang="en-US" sz="2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ADD1A2E-3AB1-4535-8A2F-45D0DF21425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88" y="1855129"/>
            <a:ext cx="9064577" cy="4622488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2F054C05-8B1C-488A-8740-6B1FBA49C775}"/>
              </a:ext>
            </a:extLst>
          </p:cNvPr>
          <p:cNvSpPr/>
          <p:nvPr/>
        </p:nvSpPr>
        <p:spPr>
          <a:xfrm>
            <a:off x="1223889" y="3123028"/>
            <a:ext cx="8342142" cy="124499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65DE68C-D3FE-4621-9FFB-44E906F0D7B3}"/>
              </a:ext>
            </a:extLst>
          </p:cNvPr>
          <p:cNvSpPr/>
          <p:nvPr/>
        </p:nvSpPr>
        <p:spPr>
          <a:xfrm>
            <a:off x="1223889" y="3429000"/>
            <a:ext cx="8342142" cy="124499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5CCC08C-8D51-4543-B182-D20743562052}"/>
              </a:ext>
            </a:extLst>
          </p:cNvPr>
          <p:cNvSpPr/>
          <p:nvPr/>
        </p:nvSpPr>
        <p:spPr>
          <a:xfrm>
            <a:off x="1223889" y="3734972"/>
            <a:ext cx="8342142" cy="124499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A1D21F1-3712-4360-A34D-A1BA49F3639A}"/>
              </a:ext>
            </a:extLst>
          </p:cNvPr>
          <p:cNvSpPr/>
          <p:nvPr/>
        </p:nvSpPr>
        <p:spPr>
          <a:xfrm>
            <a:off x="1223889" y="4059781"/>
            <a:ext cx="8342142" cy="124499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5A9AFED-468D-4E21-AA83-5F728E0B573D}"/>
              </a:ext>
            </a:extLst>
          </p:cNvPr>
          <p:cNvCxnSpPr/>
          <p:nvPr/>
        </p:nvCxnSpPr>
        <p:spPr>
          <a:xfrm>
            <a:off x="8415410" y="2894428"/>
            <a:ext cx="0" cy="228600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269A3ADD-2F5F-4F05-9F11-41EB712E8394}"/>
              </a:ext>
            </a:extLst>
          </p:cNvPr>
          <p:cNvCxnSpPr/>
          <p:nvPr/>
        </p:nvCxnSpPr>
        <p:spPr>
          <a:xfrm flipV="1">
            <a:off x="8415410" y="3429000"/>
            <a:ext cx="0" cy="228600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4186C690-F09C-42B4-A3EA-4999565561E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339" y="3161714"/>
            <a:ext cx="188141" cy="228600"/>
          </a:xfrm>
          <a:prstGeom prst="rect">
            <a:avLst/>
          </a:prstGeom>
        </p:spPr>
      </p:pic>
      <p:sp>
        <p:nvSpPr>
          <p:cNvPr id="30" name="PA_库_文本框 3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9BD12BC5-22C9-4EE3-90E2-D6A47BDAC50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48939" y="1228412"/>
            <a:ext cx="9382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如果连续</a:t>
            </a:r>
            <a:r>
              <a:rPr lang="en-US" altLang="zh-CN" sz="2000" b="1" dirty="0" err="1">
                <a:solidFill>
                  <a:prstClr val="black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i</a:t>
            </a:r>
            <a:r>
              <a:rPr lang="zh-CN" altLang="en-US" sz="2000" b="1" dirty="0">
                <a:solidFill>
                  <a:prstClr val="black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个矩形中的数据点个数小于阈值 ，则认为这</a:t>
            </a:r>
            <a:r>
              <a:rPr lang="en-US" altLang="zh-CN" sz="2000" b="1" dirty="0" err="1">
                <a:solidFill>
                  <a:prstClr val="black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i</a:t>
            </a:r>
            <a:r>
              <a:rPr lang="zh-CN" altLang="en-US" sz="2000" b="1" dirty="0">
                <a:solidFill>
                  <a:prstClr val="black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段绿灯时间都是浪费的</a:t>
            </a:r>
            <a:endParaRPr kumimoji="0" lang="zh-CN" altLang="en-US" sz="2000" b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259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库_文本框 3" descr="e7d195523061f1c0789e8b7a826592a64f42eaafa8f719f44178655771082FC721B933721FFCC1B71C8CD17ABA15C67805CF9E7F8161823886594CB764DBE15658D341DE06F40A8E2613069DF6F7DC02CB484A5485C9AA4EB849795969481B6F788F1479AAAB7A0737FE64CF8B065AC9958E643BFCA19BD8A2E05D9B54BBC3F9C279FDC72E09F210">
            <a:extLst>
              <a:ext uri="{FF2B5EF4-FFF2-40B4-BE49-F238E27FC236}">
                <a16:creationId xmlns:a16="http://schemas.microsoft.com/office/drawing/2014/main" id="{8FC92571-EB1A-441C-A8A3-DDE1FB003E4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48939" y="380383"/>
            <a:ext cx="67099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i="1" dirty="0">
                <a:solidFill>
                  <a:prstClr val="black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单车道绿灯浪费时间估计算法</a:t>
            </a:r>
            <a:endParaRPr kumimoji="0" lang="zh-CN" altLang="en-US" sz="2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2CB23B56-6EE4-4C01-B5B0-767AD90C1BE5}"/>
              </a:ext>
            </a:extLst>
          </p:cNvPr>
          <p:cNvSpPr/>
          <p:nvPr/>
        </p:nvSpPr>
        <p:spPr>
          <a:xfrm>
            <a:off x="3063240" y="1705697"/>
            <a:ext cx="3573194" cy="16881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单车道绿灯浪费时间估计算法</a:t>
            </a:r>
          </a:p>
          <a:p>
            <a:pPr algn="ctr"/>
            <a:endParaRPr lang="zh-CN" altLang="en-US" dirty="0"/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EC12578F-0935-4F78-81E0-A04AE97E930A}"/>
              </a:ext>
            </a:extLst>
          </p:cNvPr>
          <p:cNvSpPr/>
          <p:nvPr/>
        </p:nvSpPr>
        <p:spPr>
          <a:xfrm>
            <a:off x="2145321" y="2335215"/>
            <a:ext cx="893301" cy="3516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ACCBB268-7BDD-42E1-8B3D-17E10F725CA0}"/>
              </a:ext>
            </a:extLst>
          </p:cNvPr>
          <p:cNvSpPr/>
          <p:nvPr/>
        </p:nvSpPr>
        <p:spPr>
          <a:xfrm>
            <a:off x="808890" y="1310043"/>
            <a:ext cx="1336431" cy="28311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停车线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过车数据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D47FE34F-7055-4088-A13C-70682A5FCD56}"/>
              </a:ext>
            </a:extLst>
          </p:cNvPr>
          <p:cNvSpPr/>
          <p:nvPr/>
        </p:nvSpPr>
        <p:spPr>
          <a:xfrm>
            <a:off x="6636434" y="2373890"/>
            <a:ext cx="815927" cy="3516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DDB553E-806D-40E4-9F52-6C28381D17AD}"/>
              </a:ext>
            </a:extLst>
          </p:cNvPr>
          <p:cNvSpPr/>
          <p:nvPr/>
        </p:nvSpPr>
        <p:spPr>
          <a:xfrm>
            <a:off x="7554353" y="1705697"/>
            <a:ext cx="2377438" cy="18393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2000" b="1" dirty="0">
                <a:solidFill>
                  <a:schemeClr val="tx1"/>
                </a:solidFill>
              </a:rPr>
              <a:t>车道的绿灯浪费时间</a:t>
            </a:r>
            <a:r>
              <a:rPr lang="zh-CN" altLang="en-US" sz="2000" b="1" dirty="0">
                <a:solidFill>
                  <a:schemeClr val="tx1"/>
                </a:solidFill>
              </a:rPr>
              <a:t>和优化建议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2EFC959-E0AA-4B7B-93E2-A4DD3649C6CB}"/>
              </a:ext>
            </a:extLst>
          </p:cNvPr>
          <p:cNvCxnSpPr>
            <a:cxnSpLocks/>
          </p:cNvCxnSpPr>
          <p:nvPr/>
        </p:nvCxnSpPr>
        <p:spPr>
          <a:xfrm flipV="1">
            <a:off x="3784209" y="3341292"/>
            <a:ext cx="274324" cy="5413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256AC836-4AC8-4A69-A756-36512115430C}"/>
              </a:ext>
            </a:extLst>
          </p:cNvPr>
          <p:cNvCxnSpPr>
            <a:cxnSpLocks/>
          </p:cNvCxnSpPr>
          <p:nvPr/>
        </p:nvCxnSpPr>
        <p:spPr>
          <a:xfrm flipH="1" flipV="1">
            <a:off x="5753687" y="3393820"/>
            <a:ext cx="342313" cy="4888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4EBF5ADD-ED0A-4C73-B6ED-E74C1C1AD36D}"/>
              </a:ext>
            </a:extLst>
          </p:cNvPr>
          <p:cNvSpPr/>
          <p:nvPr/>
        </p:nvSpPr>
        <p:spPr>
          <a:xfrm>
            <a:off x="2793608" y="3882683"/>
            <a:ext cx="1736189" cy="11467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绿灯时间网格化的网格长度 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D85620C-3714-4233-B435-D74B01FFAEDE}"/>
              </a:ext>
            </a:extLst>
          </p:cNvPr>
          <p:cNvSpPr/>
          <p:nvPr/>
        </p:nvSpPr>
        <p:spPr>
          <a:xfrm>
            <a:off x="5308208" y="3882683"/>
            <a:ext cx="1736189" cy="11467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数据点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密度阈值</a:t>
            </a:r>
          </a:p>
        </p:txBody>
      </p:sp>
    </p:spTree>
    <p:extLst>
      <p:ext uri="{BB962C8B-B14F-4D97-AF65-F5344CB8AC3E}">
        <p14:creationId xmlns:p14="http://schemas.microsoft.com/office/powerpoint/2010/main" val="337867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3BC6B081-9B85-4A7D-90AA-6BAD9B890B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几何线条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第一PPT，www.1ppt.com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1305</TotalTime>
  <Words>297</Words>
  <Application>Microsoft Office PowerPoint</Application>
  <PresentationFormat>宽屏</PresentationFormat>
  <Paragraphs>84</Paragraphs>
  <Slides>20</Slides>
  <Notes>14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Open Sans</vt:lpstr>
      <vt:lpstr>Poiret One</vt:lpstr>
      <vt:lpstr>等线</vt:lpstr>
      <vt:lpstr>等线 Light</vt:lpstr>
      <vt:lpstr>微软雅黑</vt:lpstr>
      <vt:lpstr>新蒂下午茶基本版</vt:lpstr>
      <vt:lpstr>造字工房悦黑演示版纤细体</vt:lpstr>
      <vt:lpstr>Arial</vt:lpstr>
      <vt:lpstr>Century Gothic</vt:lpstr>
      <vt:lpstr>第一PPT，www.1ppt.com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几何体</dc:title>
  <dc:creator>第一PPT模板网-WWW.1PPT.COM</dc:creator>
  <cp:keywords>第一PPT模板网-WWW.1PPT.COM</cp:keywords>
  <cp:lastModifiedBy>朱鑫栋</cp:lastModifiedBy>
  <cp:revision>227</cp:revision>
  <dcterms:created xsi:type="dcterms:W3CDTF">2017-12-12T06:09:36Z</dcterms:created>
  <dcterms:modified xsi:type="dcterms:W3CDTF">2018-05-03T13:45:12Z</dcterms:modified>
</cp:coreProperties>
</file>